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notesSlides/notesSlide3.xml" ContentType="application/vnd.openxmlformats-officedocument.presentationml.notesSlide+xml"/>
  <Default Extension="png" ContentType="image/png"/>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479" r:id="rId3"/>
    <p:sldId id="480" r:id="rId4"/>
    <p:sldId id="492" r:id="rId5"/>
    <p:sldId id="259" r:id="rId6"/>
    <p:sldId id="437" r:id="rId7"/>
    <p:sldId id="333" r:id="rId8"/>
    <p:sldId id="335" r:id="rId9"/>
    <p:sldId id="357" r:id="rId10"/>
    <p:sldId id="358" r:id="rId11"/>
    <p:sldId id="359" r:id="rId12"/>
    <p:sldId id="364" r:id="rId13"/>
    <p:sldId id="334" r:id="rId14"/>
    <p:sldId id="355" r:id="rId15"/>
    <p:sldId id="356" r:id="rId16"/>
    <p:sldId id="363" r:id="rId17"/>
    <p:sldId id="354"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60" r:id="rId35"/>
    <p:sldId id="361" r:id="rId36"/>
    <p:sldId id="362" r:id="rId37"/>
    <p:sldId id="352" r:id="rId38"/>
    <p:sldId id="438" r:id="rId39"/>
    <p:sldId id="439" r:id="rId40"/>
    <p:sldId id="440" r:id="rId41"/>
    <p:sldId id="441" r:id="rId42"/>
    <p:sldId id="442" r:id="rId43"/>
    <p:sldId id="432" r:id="rId44"/>
    <p:sldId id="465" r:id="rId45"/>
    <p:sldId id="466" r:id="rId46"/>
    <p:sldId id="468" r:id="rId47"/>
    <p:sldId id="469" r:id="rId48"/>
    <p:sldId id="493" r:id="rId49"/>
    <p:sldId id="419" r:id="rId50"/>
    <p:sldId id="443" r:id="rId51"/>
    <p:sldId id="463" r:id="rId52"/>
    <p:sldId id="464" r:id="rId53"/>
    <p:sldId id="474" r:id="rId54"/>
    <p:sldId id="444" r:id="rId55"/>
    <p:sldId id="476" r:id="rId56"/>
    <p:sldId id="477" r:id="rId57"/>
    <p:sldId id="475" r:id="rId58"/>
    <p:sldId id="431" r:id="rId59"/>
    <p:sldId id="470" r:id="rId60"/>
    <p:sldId id="471" r:id="rId61"/>
    <p:sldId id="472" r:id="rId62"/>
    <p:sldId id="473" r:id="rId63"/>
    <p:sldId id="478" r:id="rId64"/>
    <p:sldId id="427" r:id="rId65"/>
    <p:sldId id="433" r:id="rId66"/>
  </p:sldIdLst>
  <p:sldSz cx="12192000" cy="6858000"/>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296"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Sheahan" initials="TS" lastIdx="28" clrIdx="0">
    <p:extLst>
      <p:ext uri="{19B8F6BF-5375-455C-9EA6-DF929625EA0E}">
        <p15:presenceInfo xmlns:p15="http://schemas.microsoft.com/office/powerpoint/2012/main" xmlns="" userId="7323997286036341" providerId="Windows Live"/>
      </p:ext>
    </p:extLst>
  </p:cmAuthor>
  <p:cmAuthor id="2" name="Eric DeBisschop" initials="ED" lastIdx="28" clrIdx="1">
    <p:extLst>
      <p:ext uri="{19B8F6BF-5375-455C-9EA6-DF929625EA0E}">
        <p15:presenceInfo xmlns:p15="http://schemas.microsoft.com/office/powerpoint/2012/main" xmlns="" userId="Eric DeBisschop" providerId="None"/>
      </p:ext>
    </p:extLst>
  </p:cmAuthor>
  <p:cmAuthor id="3" name="Karat McFall" initials="KM" lastIdx="14" clrIdx="2">
    <p:extLst>
      <p:ext uri="{19B8F6BF-5375-455C-9EA6-DF929625EA0E}">
        <p15:presenceInfo xmlns:p15="http://schemas.microsoft.com/office/powerpoint/2012/main" xmlns="" userId="Karat McFa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94C75"/>
    <a:srgbClr val="E0B61B"/>
    <a:srgbClr val="EDD26D"/>
    <a:srgbClr val="F2F1F3"/>
    <a:srgbClr val="0F1E2A"/>
    <a:srgbClr val="9D1F31"/>
    <a:srgbClr val="6A1522"/>
    <a:srgbClr val="474647"/>
    <a:srgbClr val="FCCB2C"/>
    <a:srgbClr val="4D1C3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66" autoAdjust="0"/>
    <p:restoredTop sz="63411" autoAdjust="0"/>
  </p:normalViewPr>
  <p:slideViewPr>
    <p:cSldViewPr snapToGrid="0">
      <p:cViewPr varScale="1">
        <p:scale>
          <a:sx n="72" d="100"/>
          <a:sy n="72" d="100"/>
        </p:scale>
        <p:origin x="-1824" y="-102"/>
      </p:cViewPr>
      <p:guideLst>
        <p:guide orient="horz" pos="1296"/>
        <p:guide pos="3840"/>
      </p:guideLst>
    </p:cSldViewPr>
  </p:slideViewPr>
  <p:outlineViewPr>
    <p:cViewPr>
      <p:scale>
        <a:sx n="33" d="100"/>
        <a:sy n="33" d="100"/>
      </p:scale>
      <p:origin x="0" y="-27019"/>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820" y="102"/>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E6D32-4C6A-4A5A-8687-10564FBCB9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B4ABF72-24E6-4721-9401-D115336C1173}">
      <dgm:prSet phldrT="[Text]"/>
      <dgm:spPr>
        <a:solidFill>
          <a:srgbClr val="0F1E2A"/>
        </a:solidFill>
        <a:ln>
          <a:solidFill>
            <a:srgbClr val="0F1E2A"/>
          </a:solidFill>
        </a:ln>
      </dgm:spPr>
      <dgm:t>
        <a:bodyPr/>
        <a:lstStyle/>
        <a:p>
          <a:r>
            <a:rPr lang="en-US" dirty="0">
              <a:latin typeface="Avenir LT Std 35 Light" panose="020B0402020203020204" pitchFamily="34" charset="0"/>
            </a:rPr>
            <a:t>Recursive</a:t>
          </a:r>
        </a:p>
      </dgm:t>
    </dgm:pt>
    <dgm:pt modelId="{CB7753A0-5519-4AEF-B819-CC26C394590B}" type="parTrans" cxnId="{C26C453B-969A-487A-BD46-5243315D7602}">
      <dgm:prSet/>
      <dgm:spPr/>
      <dgm:t>
        <a:bodyPr/>
        <a:lstStyle/>
        <a:p>
          <a:endParaRPr lang="en-US">
            <a:latin typeface="Avenir LT Std 35 Light" panose="020B0402020203020204" pitchFamily="34" charset="0"/>
          </a:endParaRPr>
        </a:p>
      </dgm:t>
    </dgm:pt>
    <dgm:pt modelId="{68C7040F-BCE9-4446-A877-A62056955DC2}" type="sibTrans" cxnId="{C26C453B-969A-487A-BD46-5243315D7602}">
      <dgm:prSet/>
      <dgm:spPr/>
      <dgm:t>
        <a:bodyPr/>
        <a:lstStyle/>
        <a:p>
          <a:endParaRPr lang="en-US">
            <a:latin typeface="Avenir LT Std 35 Light" panose="020B0402020203020204" pitchFamily="34" charset="0"/>
          </a:endParaRPr>
        </a:p>
      </dgm:t>
    </dgm:pt>
    <dgm:pt modelId="{6DFC14A5-2F79-47BB-9C76-EA13665337D1}">
      <dgm:prSet phldrT="[Text]" custT="1"/>
      <dgm:spPr>
        <a:solidFill>
          <a:srgbClr val="F2F1F3">
            <a:alpha val="90000"/>
          </a:srgbClr>
        </a:solidFill>
        <a:ln>
          <a:noFill/>
        </a:ln>
      </dgm:spPr>
      <dgm:t>
        <a:bodyPr/>
        <a:lstStyle/>
        <a:p>
          <a:pPr>
            <a:buFont typeface="Arial" panose="020B0604020202020204" pitchFamily="34" charset="0"/>
            <a:buChar char="•"/>
          </a:pPr>
          <a:r>
            <a:rPr lang="en-US" sz="2800" dirty="0">
              <a:latin typeface="Avenir LT Std 35 Light" panose="020B0402020203020204" pitchFamily="34" charset="0"/>
            </a:rPr>
            <a:t>Sharing a trait with brute force, recursive fuzzing involves iterating through all possible combinations of a valid character or alphabet</a:t>
          </a:r>
        </a:p>
      </dgm:t>
    </dgm:pt>
    <dgm:pt modelId="{A42A8E87-EA03-4FD6-8858-1F7B2CA3D41F}" type="parTrans" cxnId="{C2D7185B-D542-4708-8A22-0AAE861EEB2A}">
      <dgm:prSet/>
      <dgm:spPr/>
      <dgm:t>
        <a:bodyPr/>
        <a:lstStyle/>
        <a:p>
          <a:endParaRPr lang="en-US">
            <a:latin typeface="Avenir LT Std 35 Light" panose="020B0402020203020204" pitchFamily="34" charset="0"/>
          </a:endParaRPr>
        </a:p>
      </dgm:t>
    </dgm:pt>
    <dgm:pt modelId="{32501C80-D950-4E14-A447-69409C7AEA8E}" type="sibTrans" cxnId="{C2D7185B-D542-4708-8A22-0AAE861EEB2A}">
      <dgm:prSet/>
      <dgm:spPr/>
      <dgm:t>
        <a:bodyPr/>
        <a:lstStyle/>
        <a:p>
          <a:endParaRPr lang="en-US">
            <a:latin typeface="Avenir LT Std 35 Light" panose="020B0402020203020204" pitchFamily="34" charset="0"/>
          </a:endParaRPr>
        </a:p>
      </dgm:t>
    </dgm:pt>
    <dgm:pt modelId="{68EA87E7-90C0-41ED-8A05-BCE5624C239A}">
      <dgm:prSet phldrT="[Text]"/>
      <dgm:spPr>
        <a:solidFill>
          <a:srgbClr val="6A1522"/>
        </a:solidFill>
        <a:ln>
          <a:solidFill>
            <a:srgbClr val="6A1522"/>
          </a:solidFill>
        </a:ln>
      </dgm:spPr>
      <dgm:t>
        <a:bodyPr/>
        <a:lstStyle/>
        <a:p>
          <a:r>
            <a:rPr lang="en-US" dirty="0">
              <a:latin typeface="Avenir LT Std 35 Light" panose="020B0402020203020204" pitchFamily="34" charset="0"/>
            </a:rPr>
            <a:t>Replacive</a:t>
          </a:r>
        </a:p>
      </dgm:t>
    </dgm:pt>
    <dgm:pt modelId="{701F6A0C-C4B7-4E2D-BEDF-A3B0FB5DF675}" type="parTrans" cxnId="{C3BBD475-BC87-4E50-8427-A95F466475A3}">
      <dgm:prSet/>
      <dgm:spPr/>
      <dgm:t>
        <a:bodyPr/>
        <a:lstStyle/>
        <a:p>
          <a:endParaRPr lang="en-US">
            <a:latin typeface="Avenir LT Std 35 Light" panose="020B0402020203020204" pitchFamily="34" charset="0"/>
          </a:endParaRPr>
        </a:p>
      </dgm:t>
    </dgm:pt>
    <dgm:pt modelId="{D0E915AF-8C9C-4224-8C86-B8775EE2C536}" type="sibTrans" cxnId="{C3BBD475-BC87-4E50-8427-A95F466475A3}">
      <dgm:prSet/>
      <dgm:spPr/>
      <dgm:t>
        <a:bodyPr/>
        <a:lstStyle/>
        <a:p>
          <a:endParaRPr lang="en-US">
            <a:latin typeface="Avenir LT Std 35 Light" panose="020B0402020203020204" pitchFamily="34" charset="0"/>
          </a:endParaRPr>
        </a:p>
      </dgm:t>
    </dgm:pt>
    <dgm:pt modelId="{D638F4A8-9510-47D0-A640-8130EB0009A5}">
      <dgm:prSet phldrT="[Text]" custT="1"/>
      <dgm:spPr>
        <a:solidFill>
          <a:srgbClr val="F2F1F3">
            <a:alpha val="90000"/>
          </a:srgbClr>
        </a:solidFill>
        <a:ln>
          <a:noFill/>
        </a:ln>
      </dgm:spPr>
      <dgm:t>
        <a:bodyPr/>
        <a:lstStyle/>
        <a:p>
          <a:pPr>
            <a:buFont typeface="Arial" panose="020B0604020202020204" pitchFamily="34" charset="0"/>
            <a:buChar char="•"/>
          </a:pPr>
          <a:r>
            <a:rPr lang="en-US" sz="2800" dirty="0">
              <a:latin typeface="Avenir LT Std 35 Light" panose="020B0402020203020204" pitchFamily="34" charset="0"/>
            </a:rPr>
            <a:t>Fuzzing by replacing a known input with new data.  This new data could be pseudo random or it could be known attack vectors.</a:t>
          </a:r>
        </a:p>
      </dgm:t>
    </dgm:pt>
    <dgm:pt modelId="{B9BF4E34-939E-4C48-8155-58F0687E525C}" type="parTrans" cxnId="{0071E614-3836-4D1A-8CF5-9E903E3D94CF}">
      <dgm:prSet/>
      <dgm:spPr/>
      <dgm:t>
        <a:bodyPr/>
        <a:lstStyle/>
        <a:p>
          <a:endParaRPr lang="en-US">
            <a:latin typeface="Avenir LT Std 35 Light" panose="020B0402020203020204" pitchFamily="34" charset="0"/>
          </a:endParaRPr>
        </a:p>
      </dgm:t>
    </dgm:pt>
    <dgm:pt modelId="{4B8AB8B2-6AF2-4166-980B-5959A08A00BD}" type="sibTrans" cxnId="{0071E614-3836-4D1A-8CF5-9E903E3D94CF}">
      <dgm:prSet/>
      <dgm:spPr/>
      <dgm:t>
        <a:bodyPr/>
        <a:lstStyle/>
        <a:p>
          <a:endParaRPr lang="en-US">
            <a:latin typeface="Avenir LT Std 35 Light" panose="020B0402020203020204" pitchFamily="34" charset="0"/>
          </a:endParaRPr>
        </a:p>
      </dgm:t>
    </dgm:pt>
    <dgm:pt modelId="{E7D259AE-1867-4200-833A-BDDA68113032}">
      <dgm:prSet custT="1"/>
      <dgm:spPr>
        <a:solidFill>
          <a:srgbClr val="F2F1F3">
            <a:alpha val="90000"/>
          </a:srgbClr>
        </a:solidFill>
        <a:ln>
          <a:noFill/>
        </a:ln>
      </dgm:spPr>
      <dgm:t>
        <a:bodyPr/>
        <a:lstStyle/>
        <a:p>
          <a:pPr>
            <a:buFont typeface="Arial" panose="020B0604020202020204" pitchFamily="34" charset="0"/>
            <a:buChar char="•"/>
          </a:pPr>
          <a:r>
            <a:rPr lang="en-US" sz="2800" dirty="0">
              <a:latin typeface="Avenir LT Std 35 Light" panose="020B0402020203020204" pitchFamily="34" charset="0"/>
            </a:rPr>
            <a:t>e.g. Input: aaaa, Input: bbbb, Input: cccc, etc.</a:t>
          </a:r>
        </a:p>
      </dgm:t>
    </dgm:pt>
    <dgm:pt modelId="{D6D3A051-3FF7-46B8-81A5-9A6DB793FD47}" type="parTrans" cxnId="{7CCE5020-BEEE-40A9-9FBA-A223FD906E1E}">
      <dgm:prSet/>
      <dgm:spPr/>
      <dgm:t>
        <a:bodyPr/>
        <a:lstStyle/>
        <a:p>
          <a:endParaRPr lang="en-US">
            <a:latin typeface="Avenir LT Std 35 Light" panose="020B0402020203020204" pitchFamily="34" charset="0"/>
          </a:endParaRPr>
        </a:p>
      </dgm:t>
    </dgm:pt>
    <dgm:pt modelId="{A465E6FE-7F7A-40DF-8050-AA9BBA510CD3}" type="sibTrans" cxnId="{7CCE5020-BEEE-40A9-9FBA-A223FD906E1E}">
      <dgm:prSet/>
      <dgm:spPr/>
      <dgm:t>
        <a:bodyPr/>
        <a:lstStyle/>
        <a:p>
          <a:endParaRPr lang="en-US">
            <a:latin typeface="Avenir LT Std 35 Light" panose="020B0402020203020204" pitchFamily="34" charset="0"/>
          </a:endParaRPr>
        </a:p>
      </dgm:t>
    </dgm:pt>
    <dgm:pt modelId="{7AB0653A-681F-4995-BB0D-5CF30D26758C}">
      <dgm:prSet phldrT="[Text]" custT="1"/>
      <dgm:spPr>
        <a:solidFill>
          <a:srgbClr val="F2F1F3">
            <a:alpha val="90000"/>
          </a:srgbClr>
        </a:solidFill>
        <a:ln>
          <a:noFill/>
        </a:ln>
      </dgm:spPr>
      <dgm:t>
        <a:bodyPr/>
        <a:lstStyle/>
        <a:p>
          <a:pPr>
            <a:buFont typeface="Arial" panose="020B0604020202020204" pitchFamily="34" charset="0"/>
            <a:buChar char="•"/>
          </a:pPr>
          <a:r>
            <a:rPr lang="en-US" sz="2800" dirty="0">
              <a:latin typeface="Avenir LT Std 35 Light" panose="020B0402020203020204" pitchFamily="34" charset="0"/>
            </a:rPr>
            <a:t>e.g. SQL injection, LDAP injection, etc.</a:t>
          </a:r>
        </a:p>
      </dgm:t>
    </dgm:pt>
    <dgm:pt modelId="{4A35FE96-1BA1-4E83-960A-0C67412A7F32}" type="parTrans" cxnId="{6354ED20-5940-4003-B8FF-F56335485FA0}">
      <dgm:prSet/>
      <dgm:spPr/>
      <dgm:t>
        <a:bodyPr/>
        <a:lstStyle/>
        <a:p>
          <a:endParaRPr lang="en-US">
            <a:latin typeface="Avenir LT Std 35 Light" panose="020B0402020203020204" pitchFamily="34" charset="0"/>
          </a:endParaRPr>
        </a:p>
      </dgm:t>
    </dgm:pt>
    <dgm:pt modelId="{3D5D09D4-80B8-4959-90E7-004042F000B7}" type="sibTrans" cxnId="{6354ED20-5940-4003-B8FF-F56335485FA0}">
      <dgm:prSet/>
      <dgm:spPr/>
      <dgm:t>
        <a:bodyPr/>
        <a:lstStyle/>
        <a:p>
          <a:endParaRPr lang="en-US">
            <a:latin typeface="Avenir LT Std 35 Light" panose="020B0402020203020204" pitchFamily="34" charset="0"/>
          </a:endParaRPr>
        </a:p>
      </dgm:t>
    </dgm:pt>
    <dgm:pt modelId="{1A55B990-81B4-4702-B306-3C4CB201F40A}" type="pres">
      <dgm:prSet presAssocID="{EC2E6D32-4C6A-4A5A-8687-10564FBCB9E0}" presName="Name0" presStyleCnt="0">
        <dgm:presLayoutVars>
          <dgm:dir/>
          <dgm:animLvl val="lvl"/>
          <dgm:resizeHandles val="exact"/>
        </dgm:presLayoutVars>
      </dgm:prSet>
      <dgm:spPr/>
      <dgm:t>
        <a:bodyPr/>
        <a:lstStyle/>
        <a:p>
          <a:endParaRPr lang="en-US"/>
        </a:p>
      </dgm:t>
    </dgm:pt>
    <dgm:pt modelId="{C5B4EAD7-F02C-4058-93B8-584BE23CD51D}" type="pres">
      <dgm:prSet presAssocID="{2B4ABF72-24E6-4721-9401-D115336C1173}" presName="composite" presStyleCnt="0"/>
      <dgm:spPr/>
    </dgm:pt>
    <dgm:pt modelId="{1FEE430E-6D1C-477A-AEF9-255F39244754}" type="pres">
      <dgm:prSet presAssocID="{2B4ABF72-24E6-4721-9401-D115336C1173}" presName="parTx" presStyleLbl="alignNode1" presStyleIdx="0" presStyleCnt="2">
        <dgm:presLayoutVars>
          <dgm:chMax val="0"/>
          <dgm:chPref val="0"/>
          <dgm:bulletEnabled val="1"/>
        </dgm:presLayoutVars>
      </dgm:prSet>
      <dgm:spPr/>
      <dgm:t>
        <a:bodyPr/>
        <a:lstStyle/>
        <a:p>
          <a:endParaRPr lang="en-US"/>
        </a:p>
      </dgm:t>
    </dgm:pt>
    <dgm:pt modelId="{50F90B96-E525-424E-8DD4-D1B0E92B62AA}" type="pres">
      <dgm:prSet presAssocID="{2B4ABF72-24E6-4721-9401-D115336C1173}" presName="desTx" presStyleLbl="alignAccFollowNode1" presStyleIdx="0" presStyleCnt="2">
        <dgm:presLayoutVars>
          <dgm:bulletEnabled val="1"/>
        </dgm:presLayoutVars>
      </dgm:prSet>
      <dgm:spPr/>
      <dgm:t>
        <a:bodyPr/>
        <a:lstStyle/>
        <a:p>
          <a:endParaRPr lang="en-US"/>
        </a:p>
      </dgm:t>
    </dgm:pt>
    <dgm:pt modelId="{82B12E14-EAC1-42F3-9B3B-ABF7DE6B4BC7}" type="pres">
      <dgm:prSet presAssocID="{68C7040F-BCE9-4446-A877-A62056955DC2}" presName="space" presStyleCnt="0"/>
      <dgm:spPr/>
    </dgm:pt>
    <dgm:pt modelId="{087E54E6-56A7-4359-A583-6FA053F7858C}" type="pres">
      <dgm:prSet presAssocID="{68EA87E7-90C0-41ED-8A05-BCE5624C239A}" presName="composite" presStyleCnt="0"/>
      <dgm:spPr/>
    </dgm:pt>
    <dgm:pt modelId="{D068F0BD-C379-485E-9AB1-0D19540CCAE4}" type="pres">
      <dgm:prSet presAssocID="{68EA87E7-90C0-41ED-8A05-BCE5624C239A}" presName="parTx" presStyleLbl="alignNode1" presStyleIdx="1" presStyleCnt="2">
        <dgm:presLayoutVars>
          <dgm:chMax val="0"/>
          <dgm:chPref val="0"/>
          <dgm:bulletEnabled val="1"/>
        </dgm:presLayoutVars>
      </dgm:prSet>
      <dgm:spPr/>
      <dgm:t>
        <a:bodyPr/>
        <a:lstStyle/>
        <a:p>
          <a:endParaRPr lang="en-US"/>
        </a:p>
      </dgm:t>
    </dgm:pt>
    <dgm:pt modelId="{F2FEBE22-FA12-43D7-AF18-7118B7055A70}" type="pres">
      <dgm:prSet presAssocID="{68EA87E7-90C0-41ED-8A05-BCE5624C239A}" presName="desTx" presStyleLbl="alignAccFollowNode1" presStyleIdx="1" presStyleCnt="2">
        <dgm:presLayoutVars>
          <dgm:bulletEnabled val="1"/>
        </dgm:presLayoutVars>
      </dgm:prSet>
      <dgm:spPr/>
      <dgm:t>
        <a:bodyPr/>
        <a:lstStyle/>
        <a:p>
          <a:endParaRPr lang="en-US"/>
        </a:p>
      </dgm:t>
    </dgm:pt>
  </dgm:ptLst>
  <dgm:cxnLst>
    <dgm:cxn modelId="{7CCE5020-BEEE-40A9-9FBA-A223FD906E1E}" srcId="{2B4ABF72-24E6-4721-9401-D115336C1173}" destId="{E7D259AE-1867-4200-833A-BDDA68113032}" srcOrd="1" destOrd="0" parTransId="{D6D3A051-3FF7-46B8-81A5-9A6DB793FD47}" sibTransId="{A465E6FE-7F7A-40DF-8050-AA9BBA510CD3}"/>
    <dgm:cxn modelId="{0071E614-3836-4D1A-8CF5-9E903E3D94CF}" srcId="{68EA87E7-90C0-41ED-8A05-BCE5624C239A}" destId="{D638F4A8-9510-47D0-A640-8130EB0009A5}" srcOrd="0" destOrd="0" parTransId="{B9BF4E34-939E-4C48-8155-58F0687E525C}" sibTransId="{4B8AB8B2-6AF2-4166-980B-5959A08A00BD}"/>
    <dgm:cxn modelId="{8686B052-64E7-4C5B-9DB6-735447D7B1D1}" type="presOf" srcId="{68EA87E7-90C0-41ED-8A05-BCE5624C239A}" destId="{D068F0BD-C379-485E-9AB1-0D19540CCAE4}" srcOrd="0" destOrd="0" presId="urn:microsoft.com/office/officeart/2005/8/layout/hList1"/>
    <dgm:cxn modelId="{7E5DC9E2-C159-405C-99B1-6EAD3B67F0A1}" type="presOf" srcId="{6DFC14A5-2F79-47BB-9C76-EA13665337D1}" destId="{50F90B96-E525-424E-8DD4-D1B0E92B62AA}" srcOrd="0" destOrd="0" presId="urn:microsoft.com/office/officeart/2005/8/layout/hList1"/>
    <dgm:cxn modelId="{3699EF5A-459C-4526-BB8D-E2BDBE075EC5}" type="presOf" srcId="{2B4ABF72-24E6-4721-9401-D115336C1173}" destId="{1FEE430E-6D1C-477A-AEF9-255F39244754}" srcOrd="0" destOrd="0" presId="urn:microsoft.com/office/officeart/2005/8/layout/hList1"/>
    <dgm:cxn modelId="{6354ED20-5940-4003-B8FF-F56335485FA0}" srcId="{68EA87E7-90C0-41ED-8A05-BCE5624C239A}" destId="{7AB0653A-681F-4995-BB0D-5CF30D26758C}" srcOrd="1" destOrd="0" parTransId="{4A35FE96-1BA1-4E83-960A-0C67412A7F32}" sibTransId="{3D5D09D4-80B8-4959-90E7-004042F000B7}"/>
    <dgm:cxn modelId="{1EB26941-EEAC-4C98-B351-0E1C00BBFB8C}" type="presOf" srcId="{E7D259AE-1867-4200-833A-BDDA68113032}" destId="{50F90B96-E525-424E-8DD4-D1B0E92B62AA}" srcOrd="0" destOrd="1" presId="urn:microsoft.com/office/officeart/2005/8/layout/hList1"/>
    <dgm:cxn modelId="{C26C453B-969A-487A-BD46-5243315D7602}" srcId="{EC2E6D32-4C6A-4A5A-8687-10564FBCB9E0}" destId="{2B4ABF72-24E6-4721-9401-D115336C1173}" srcOrd="0" destOrd="0" parTransId="{CB7753A0-5519-4AEF-B819-CC26C394590B}" sibTransId="{68C7040F-BCE9-4446-A877-A62056955DC2}"/>
    <dgm:cxn modelId="{4235B73D-955A-43B2-8B2D-5778F6B2ABD1}" type="presOf" srcId="{7AB0653A-681F-4995-BB0D-5CF30D26758C}" destId="{F2FEBE22-FA12-43D7-AF18-7118B7055A70}" srcOrd="0" destOrd="1" presId="urn:microsoft.com/office/officeart/2005/8/layout/hList1"/>
    <dgm:cxn modelId="{F0DAC8C6-F013-4547-A74F-ACDC176A726C}" type="presOf" srcId="{D638F4A8-9510-47D0-A640-8130EB0009A5}" destId="{F2FEBE22-FA12-43D7-AF18-7118B7055A70}" srcOrd="0" destOrd="0" presId="urn:microsoft.com/office/officeart/2005/8/layout/hList1"/>
    <dgm:cxn modelId="{C3BBD475-BC87-4E50-8427-A95F466475A3}" srcId="{EC2E6D32-4C6A-4A5A-8687-10564FBCB9E0}" destId="{68EA87E7-90C0-41ED-8A05-BCE5624C239A}" srcOrd="1" destOrd="0" parTransId="{701F6A0C-C4B7-4E2D-BEDF-A3B0FB5DF675}" sibTransId="{D0E915AF-8C9C-4224-8C86-B8775EE2C536}"/>
    <dgm:cxn modelId="{CD71F55F-FFD9-46C5-9883-443D0B6DE27D}" type="presOf" srcId="{EC2E6D32-4C6A-4A5A-8687-10564FBCB9E0}" destId="{1A55B990-81B4-4702-B306-3C4CB201F40A}" srcOrd="0" destOrd="0" presId="urn:microsoft.com/office/officeart/2005/8/layout/hList1"/>
    <dgm:cxn modelId="{C2D7185B-D542-4708-8A22-0AAE861EEB2A}" srcId="{2B4ABF72-24E6-4721-9401-D115336C1173}" destId="{6DFC14A5-2F79-47BB-9C76-EA13665337D1}" srcOrd="0" destOrd="0" parTransId="{A42A8E87-EA03-4FD6-8858-1F7B2CA3D41F}" sibTransId="{32501C80-D950-4E14-A447-69409C7AEA8E}"/>
    <dgm:cxn modelId="{0D187B7A-22DC-4B06-B9CE-67FC52B72C37}" type="presParOf" srcId="{1A55B990-81B4-4702-B306-3C4CB201F40A}" destId="{C5B4EAD7-F02C-4058-93B8-584BE23CD51D}" srcOrd="0" destOrd="0" presId="urn:microsoft.com/office/officeart/2005/8/layout/hList1"/>
    <dgm:cxn modelId="{041D8EBB-0FC5-466A-A622-D0480BA67062}" type="presParOf" srcId="{C5B4EAD7-F02C-4058-93B8-584BE23CD51D}" destId="{1FEE430E-6D1C-477A-AEF9-255F39244754}" srcOrd="0" destOrd="0" presId="urn:microsoft.com/office/officeart/2005/8/layout/hList1"/>
    <dgm:cxn modelId="{77B40DD2-AAB3-4BCD-BC62-26BA8CB15B98}" type="presParOf" srcId="{C5B4EAD7-F02C-4058-93B8-584BE23CD51D}" destId="{50F90B96-E525-424E-8DD4-D1B0E92B62AA}" srcOrd="1" destOrd="0" presId="urn:microsoft.com/office/officeart/2005/8/layout/hList1"/>
    <dgm:cxn modelId="{C15AC242-48BA-4FA7-BB9A-B8E14D3EE53B}" type="presParOf" srcId="{1A55B990-81B4-4702-B306-3C4CB201F40A}" destId="{82B12E14-EAC1-42F3-9B3B-ABF7DE6B4BC7}" srcOrd="1" destOrd="0" presId="urn:microsoft.com/office/officeart/2005/8/layout/hList1"/>
    <dgm:cxn modelId="{4647CD12-1195-49E1-B510-F8281D826FC6}" type="presParOf" srcId="{1A55B990-81B4-4702-B306-3C4CB201F40A}" destId="{087E54E6-56A7-4359-A583-6FA053F7858C}" srcOrd="2" destOrd="0" presId="urn:microsoft.com/office/officeart/2005/8/layout/hList1"/>
    <dgm:cxn modelId="{F6FD810B-D2C3-4B62-B5CD-DDE47D3F4262}" type="presParOf" srcId="{087E54E6-56A7-4359-A583-6FA053F7858C}" destId="{D068F0BD-C379-485E-9AB1-0D19540CCAE4}" srcOrd="0" destOrd="0" presId="urn:microsoft.com/office/officeart/2005/8/layout/hList1"/>
    <dgm:cxn modelId="{AC8AA49D-392C-4E50-AAFC-1828F2AEB4B3}" type="presParOf" srcId="{087E54E6-56A7-4359-A583-6FA053F7858C}" destId="{F2FEBE22-FA12-43D7-AF18-7118B7055A70}" srcOrd="1" destOrd="0" presId="urn:microsoft.com/office/officeart/2005/8/layout/hList1"/>
  </dgm:cxnLst>
  <dgm:bg>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82FE64-9B10-4A37-B79F-0E6DD451CA22}"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B32B3851-4B13-46D8-9D98-F62B233514F1}">
      <dgm:prSet phldrT="[Text]"/>
      <dgm:spPr>
        <a:solidFill>
          <a:schemeClr val="tx1">
            <a:lumMod val="85000"/>
            <a:lumOff val="15000"/>
          </a:schemeClr>
        </a:solidFill>
        <a:effectLst>
          <a:outerShdw blurRad="50800" dist="38100" dir="2700000" algn="tl" rotWithShape="0">
            <a:prstClr val="black">
              <a:alpha val="40000"/>
            </a:prstClr>
          </a:outerShdw>
        </a:effectLst>
      </dgm:spPr>
      <dgm:t>
        <a:bodyPr/>
        <a:lstStyle/>
        <a:p>
          <a:r>
            <a:rPr lang="en-US" dirty="0">
              <a:latin typeface="Avenir LT Std 35 Light" panose="020B0402020203020204" pitchFamily="34" charset="0"/>
            </a:rPr>
            <a:t>Primary Types of Fuzzing</a:t>
          </a:r>
        </a:p>
      </dgm:t>
    </dgm:pt>
    <dgm:pt modelId="{ECB463BD-3044-43E7-902B-9440A324EBB0}" type="parTrans" cxnId="{5581D55C-25F1-40F2-A915-88C1DAFBF565}">
      <dgm:prSet/>
      <dgm:spPr/>
      <dgm:t>
        <a:bodyPr/>
        <a:lstStyle/>
        <a:p>
          <a:endParaRPr lang="en-US">
            <a:latin typeface="Avenir LT Std 35 Light" panose="020B0402020203020204" pitchFamily="34" charset="0"/>
          </a:endParaRPr>
        </a:p>
      </dgm:t>
    </dgm:pt>
    <dgm:pt modelId="{50EC85CB-0770-406A-B741-82A2A60D605D}" type="sibTrans" cxnId="{5581D55C-25F1-40F2-A915-88C1DAFBF565}">
      <dgm:prSet/>
      <dgm:spPr/>
      <dgm:t>
        <a:bodyPr/>
        <a:lstStyle/>
        <a:p>
          <a:endParaRPr lang="en-US">
            <a:latin typeface="Avenir LT Std 35 Light" panose="020B0402020203020204" pitchFamily="34" charset="0"/>
          </a:endParaRPr>
        </a:p>
      </dgm:t>
    </dgm:pt>
    <dgm:pt modelId="{29BDE717-0952-4C9A-9A2E-18A11CA31291}">
      <dgm:prSet phldrT="[Text]"/>
      <dgm:spPr>
        <a:solidFill>
          <a:srgbClr val="6A1522"/>
        </a:solidFill>
      </dgm:spPr>
      <dgm:t>
        <a:bodyPr/>
        <a:lstStyle/>
        <a:p>
          <a:r>
            <a:rPr lang="en-US" dirty="0">
              <a:latin typeface="Avenir LT Std 35 Light" panose="020B0402020203020204" pitchFamily="34" charset="0"/>
            </a:rPr>
            <a:t>Generation</a:t>
          </a:r>
        </a:p>
      </dgm:t>
    </dgm:pt>
    <dgm:pt modelId="{E75637C3-2500-4BC9-99E4-80F989FBC917}" type="parTrans" cxnId="{0014444B-5611-4798-B517-0CA14BA69D39}">
      <dgm:prSet/>
      <dgm:spPr/>
      <dgm:t>
        <a:bodyPr/>
        <a:lstStyle/>
        <a:p>
          <a:endParaRPr lang="en-US">
            <a:latin typeface="Avenir LT Std 35 Light" panose="020B0402020203020204" pitchFamily="34" charset="0"/>
          </a:endParaRPr>
        </a:p>
      </dgm:t>
    </dgm:pt>
    <dgm:pt modelId="{376B90C2-AD6A-4635-A5DB-34F5EA09BA0F}" type="sibTrans" cxnId="{0014444B-5611-4798-B517-0CA14BA69D39}">
      <dgm:prSet/>
      <dgm:spPr/>
      <dgm:t>
        <a:bodyPr/>
        <a:lstStyle/>
        <a:p>
          <a:endParaRPr lang="en-US">
            <a:latin typeface="Avenir LT Std 35 Light" panose="020B0402020203020204" pitchFamily="34" charset="0"/>
          </a:endParaRPr>
        </a:p>
      </dgm:t>
    </dgm:pt>
    <dgm:pt modelId="{7D27D5C7-5D1B-4672-A6D5-E79C1086E6D2}">
      <dgm:prSet phldrT="[Text]"/>
      <dgm:spPr>
        <a:solidFill>
          <a:srgbClr val="294C75"/>
        </a:solidFill>
      </dgm:spPr>
      <dgm:t>
        <a:bodyPr/>
        <a:lstStyle/>
        <a:p>
          <a:r>
            <a:rPr lang="en-US" dirty="0">
              <a:solidFill>
                <a:schemeClr val="bg1"/>
              </a:solidFill>
              <a:latin typeface="Avenir LT Std 35 Light" panose="020B0402020203020204" pitchFamily="34" charset="0"/>
            </a:rPr>
            <a:t>Mutation</a:t>
          </a:r>
        </a:p>
      </dgm:t>
    </dgm:pt>
    <dgm:pt modelId="{709E81FF-3F7C-4399-A0A9-260EA399E034}" type="parTrans" cxnId="{3C64707C-6AE4-4944-B485-27A5657E846A}">
      <dgm:prSet/>
      <dgm:spPr/>
      <dgm:t>
        <a:bodyPr/>
        <a:lstStyle/>
        <a:p>
          <a:endParaRPr lang="en-US">
            <a:latin typeface="Avenir LT Std 35 Light" panose="020B0402020203020204" pitchFamily="34" charset="0"/>
          </a:endParaRPr>
        </a:p>
      </dgm:t>
    </dgm:pt>
    <dgm:pt modelId="{202DFDB0-6B4D-4375-946E-8D951005F00D}" type="sibTrans" cxnId="{3C64707C-6AE4-4944-B485-27A5657E846A}">
      <dgm:prSet/>
      <dgm:spPr/>
      <dgm:t>
        <a:bodyPr/>
        <a:lstStyle/>
        <a:p>
          <a:endParaRPr lang="en-US">
            <a:latin typeface="Avenir LT Std 35 Light" panose="020B0402020203020204" pitchFamily="34" charset="0"/>
          </a:endParaRPr>
        </a:p>
      </dgm:t>
    </dgm:pt>
    <dgm:pt modelId="{F32ADF88-926C-44D1-85F3-038DF8A9F519}">
      <dgm:prSet phldrT="[Text]"/>
      <dgm:spPr>
        <a:solidFill>
          <a:srgbClr val="E0B61B"/>
        </a:solidFill>
      </dgm:spPr>
      <dgm:t>
        <a:bodyPr/>
        <a:lstStyle/>
        <a:p>
          <a:r>
            <a:rPr lang="en-US" dirty="0">
              <a:solidFill>
                <a:schemeClr val="bg2">
                  <a:lumMod val="10000"/>
                </a:schemeClr>
              </a:solidFill>
              <a:latin typeface="Avenir LT Std 35 Light" panose="020B0402020203020204" pitchFamily="34" charset="0"/>
            </a:rPr>
            <a:t>Evolutionary</a:t>
          </a:r>
        </a:p>
      </dgm:t>
    </dgm:pt>
    <dgm:pt modelId="{8530A04C-B5EB-4873-A250-5E38C4260F68}" type="parTrans" cxnId="{934BB701-4530-4E9C-A362-13932B2D5020}">
      <dgm:prSet/>
      <dgm:spPr/>
      <dgm:t>
        <a:bodyPr/>
        <a:lstStyle/>
        <a:p>
          <a:endParaRPr lang="en-US">
            <a:latin typeface="Avenir LT Std 35 Light" panose="020B0402020203020204" pitchFamily="34" charset="0"/>
          </a:endParaRPr>
        </a:p>
      </dgm:t>
    </dgm:pt>
    <dgm:pt modelId="{6382BE57-9F98-42B0-ABC7-09BDD05C3E0B}" type="sibTrans" cxnId="{934BB701-4530-4E9C-A362-13932B2D5020}">
      <dgm:prSet/>
      <dgm:spPr/>
      <dgm:t>
        <a:bodyPr/>
        <a:lstStyle/>
        <a:p>
          <a:endParaRPr lang="en-US">
            <a:latin typeface="Avenir LT Std 35 Light" panose="020B0402020203020204" pitchFamily="34" charset="0"/>
          </a:endParaRPr>
        </a:p>
      </dgm:t>
    </dgm:pt>
    <dgm:pt modelId="{8141C992-9DD8-42A4-9685-960547B38C07}" type="pres">
      <dgm:prSet presAssocID="{3982FE64-9B10-4A37-B79F-0E6DD451CA22}" presName="composite" presStyleCnt="0">
        <dgm:presLayoutVars>
          <dgm:chMax val="1"/>
          <dgm:dir/>
          <dgm:resizeHandles val="exact"/>
        </dgm:presLayoutVars>
      </dgm:prSet>
      <dgm:spPr/>
      <dgm:t>
        <a:bodyPr/>
        <a:lstStyle/>
        <a:p>
          <a:endParaRPr lang="en-US"/>
        </a:p>
      </dgm:t>
    </dgm:pt>
    <dgm:pt modelId="{CA7F7953-F014-401C-820B-6B4D0F9A8848}" type="pres">
      <dgm:prSet presAssocID="{B32B3851-4B13-46D8-9D98-F62B233514F1}" presName="roof" presStyleLbl="dkBgShp" presStyleIdx="0" presStyleCnt="2" custScaleX="99768" custLinFactNeighborX="116"/>
      <dgm:spPr/>
      <dgm:t>
        <a:bodyPr/>
        <a:lstStyle/>
        <a:p>
          <a:endParaRPr lang="en-US"/>
        </a:p>
      </dgm:t>
    </dgm:pt>
    <dgm:pt modelId="{9F667666-793E-4105-8467-75C9E1B2D2A8}" type="pres">
      <dgm:prSet presAssocID="{B32B3851-4B13-46D8-9D98-F62B233514F1}" presName="pillars" presStyleCnt="0"/>
      <dgm:spPr/>
    </dgm:pt>
    <dgm:pt modelId="{FD8CAD04-830D-4116-AB75-BCC3E296912F}" type="pres">
      <dgm:prSet presAssocID="{B32B3851-4B13-46D8-9D98-F62B233514F1}" presName="pillar1" presStyleLbl="node1" presStyleIdx="0" presStyleCnt="3">
        <dgm:presLayoutVars>
          <dgm:bulletEnabled val="1"/>
        </dgm:presLayoutVars>
      </dgm:prSet>
      <dgm:spPr/>
      <dgm:t>
        <a:bodyPr/>
        <a:lstStyle/>
        <a:p>
          <a:endParaRPr lang="en-US"/>
        </a:p>
      </dgm:t>
    </dgm:pt>
    <dgm:pt modelId="{85F984EA-180A-4D4E-B179-ECCEC458EFDA}" type="pres">
      <dgm:prSet presAssocID="{7D27D5C7-5D1B-4672-A6D5-E79C1086E6D2}" presName="pillarX" presStyleLbl="node1" presStyleIdx="1" presStyleCnt="3">
        <dgm:presLayoutVars>
          <dgm:bulletEnabled val="1"/>
        </dgm:presLayoutVars>
      </dgm:prSet>
      <dgm:spPr/>
      <dgm:t>
        <a:bodyPr/>
        <a:lstStyle/>
        <a:p>
          <a:endParaRPr lang="en-US"/>
        </a:p>
      </dgm:t>
    </dgm:pt>
    <dgm:pt modelId="{FFF94463-ADF6-4E50-8E90-A9E4566CF87C}" type="pres">
      <dgm:prSet presAssocID="{F32ADF88-926C-44D1-85F3-038DF8A9F519}" presName="pillarX" presStyleLbl="node1" presStyleIdx="2" presStyleCnt="3">
        <dgm:presLayoutVars>
          <dgm:bulletEnabled val="1"/>
        </dgm:presLayoutVars>
      </dgm:prSet>
      <dgm:spPr/>
      <dgm:t>
        <a:bodyPr/>
        <a:lstStyle/>
        <a:p>
          <a:endParaRPr lang="en-US"/>
        </a:p>
      </dgm:t>
    </dgm:pt>
    <dgm:pt modelId="{5AA6472A-0A3B-4AE8-B210-B4654A96F00C}" type="pres">
      <dgm:prSet presAssocID="{B32B3851-4B13-46D8-9D98-F62B233514F1}" presName="base" presStyleLbl="dkBgShp" presStyleIdx="1" presStyleCnt="2" custLinFactNeighborY="1"/>
      <dgm:spPr>
        <a:solidFill>
          <a:schemeClr val="tx1">
            <a:lumMod val="85000"/>
            <a:lumOff val="15000"/>
          </a:schemeClr>
        </a:solidFill>
      </dgm:spPr>
    </dgm:pt>
  </dgm:ptLst>
  <dgm:cxnLst>
    <dgm:cxn modelId="{5581D55C-25F1-40F2-A915-88C1DAFBF565}" srcId="{3982FE64-9B10-4A37-B79F-0E6DD451CA22}" destId="{B32B3851-4B13-46D8-9D98-F62B233514F1}" srcOrd="0" destOrd="0" parTransId="{ECB463BD-3044-43E7-902B-9440A324EBB0}" sibTransId="{50EC85CB-0770-406A-B741-82A2A60D605D}"/>
    <dgm:cxn modelId="{1CD95846-CA59-418A-A6EC-1265276D707B}" type="presOf" srcId="{3982FE64-9B10-4A37-B79F-0E6DD451CA22}" destId="{8141C992-9DD8-42A4-9685-960547B38C07}" srcOrd="0" destOrd="0" presId="urn:microsoft.com/office/officeart/2005/8/layout/hList3"/>
    <dgm:cxn modelId="{D798CE0D-89A9-4D8A-B99D-26642E2244D7}" type="presOf" srcId="{29BDE717-0952-4C9A-9A2E-18A11CA31291}" destId="{FD8CAD04-830D-4116-AB75-BCC3E296912F}" srcOrd="0" destOrd="0" presId="urn:microsoft.com/office/officeart/2005/8/layout/hList3"/>
    <dgm:cxn modelId="{3C64707C-6AE4-4944-B485-27A5657E846A}" srcId="{B32B3851-4B13-46D8-9D98-F62B233514F1}" destId="{7D27D5C7-5D1B-4672-A6D5-E79C1086E6D2}" srcOrd="1" destOrd="0" parTransId="{709E81FF-3F7C-4399-A0A9-260EA399E034}" sibTransId="{202DFDB0-6B4D-4375-946E-8D951005F00D}"/>
    <dgm:cxn modelId="{93A28F46-540C-4F4E-8EA5-CC11AFAF740D}" type="presOf" srcId="{7D27D5C7-5D1B-4672-A6D5-E79C1086E6D2}" destId="{85F984EA-180A-4D4E-B179-ECCEC458EFDA}" srcOrd="0" destOrd="0" presId="urn:microsoft.com/office/officeart/2005/8/layout/hList3"/>
    <dgm:cxn modelId="{934BB701-4530-4E9C-A362-13932B2D5020}" srcId="{B32B3851-4B13-46D8-9D98-F62B233514F1}" destId="{F32ADF88-926C-44D1-85F3-038DF8A9F519}" srcOrd="2" destOrd="0" parTransId="{8530A04C-B5EB-4873-A250-5E38C4260F68}" sibTransId="{6382BE57-9F98-42B0-ABC7-09BDD05C3E0B}"/>
    <dgm:cxn modelId="{6E275EA6-7024-428B-91B2-E655975DDE46}" type="presOf" srcId="{F32ADF88-926C-44D1-85F3-038DF8A9F519}" destId="{FFF94463-ADF6-4E50-8E90-A9E4566CF87C}" srcOrd="0" destOrd="0" presId="urn:microsoft.com/office/officeart/2005/8/layout/hList3"/>
    <dgm:cxn modelId="{0014444B-5611-4798-B517-0CA14BA69D39}" srcId="{B32B3851-4B13-46D8-9D98-F62B233514F1}" destId="{29BDE717-0952-4C9A-9A2E-18A11CA31291}" srcOrd="0" destOrd="0" parTransId="{E75637C3-2500-4BC9-99E4-80F989FBC917}" sibTransId="{376B90C2-AD6A-4635-A5DB-34F5EA09BA0F}"/>
    <dgm:cxn modelId="{CBAFF2F4-DD9D-4ADA-826C-71278C6FCF8A}" type="presOf" srcId="{B32B3851-4B13-46D8-9D98-F62B233514F1}" destId="{CA7F7953-F014-401C-820B-6B4D0F9A8848}" srcOrd="0" destOrd="0" presId="urn:microsoft.com/office/officeart/2005/8/layout/hList3"/>
    <dgm:cxn modelId="{5E640FD6-EBD5-4D26-81CE-F97131B86E49}" type="presParOf" srcId="{8141C992-9DD8-42A4-9685-960547B38C07}" destId="{CA7F7953-F014-401C-820B-6B4D0F9A8848}" srcOrd="0" destOrd="0" presId="urn:microsoft.com/office/officeart/2005/8/layout/hList3"/>
    <dgm:cxn modelId="{E92B826B-63EE-49EC-BC76-A72C963B1C27}" type="presParOf" srcId="{8141C992-9DD8-42A4-9685-960547B38C07}" destId="{9F667666-793E-4105-8467-75C9E1B2D2A8}" srcOrd="1" destOrd="0" presId="urn:microsoft.com/office/officeart/2005/8/layout/hList3"/>
    <dgm:cxn modelId="{4FE082D0-AF8C-408F-AB5C-E2D4A7DC309B}" type="presParOf" srcId="{9F667666-793E-4105-8467-75C9E1B2D2A8}" destId="{FD8CAD04-830D-4116-AB75-BCC3E296912F}" srcOrd="0" destOrd="0" presId="urn:microsoft.com/office/officeart/2005/8/layout/hList3"/>
    <dgm:cxn modelId="{DBA72AF0-3EF8-4D21-B34A-9648999039C9}" type="presParOf" srcId="{9F667666-793E-4105-8467-75C9E1B2D2A8}" destId="{85F984EA-180A-4D4E-B179-ECCEC458EFDA}" srcOrd="1" destOrd="0" presId="urn:microsoft.com/office/officeart/2005/8/layout/hList3"/>
    <dgm:cxn modelId="{F49AF66D-4738-4752-9228-45DA6D589AC3}" type="presParOf" srcId="{9F667666-793E-4105-8467-75C9E1B2D2A8}" destId="{FFF94463-ADF6-4E50-8E90-A9E4566CF87C}" srcOrd="2" destOrd="0" presId="urn:microsoft.com/office/officeart/2005/8/layout/hList3"/>
    <dgm:cxn modelId="{2675CFF0-196F-49BA-9F31-32A964395C16}" type="presParOf" srcId="{8141C992-9DD8-42A4-9685-960547B38C07}" destId="{5AA6472A-0A3B-4AE8-B210-B4654A96F00C}" srcOrd="2" destOrd="0" presId="urn:microsoft.com/office/officeart/2005/8/layout/hList3"/>
  </dgm:cxnLst>
  <dgm:bg>
    <a:solidFill>
      <a:srgbClr val="474647"/>
    </a:solidFill>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2E6D32-4C6A-4A5A-8687-10564FBCB9E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B4ABF72-24E6-4721-9401-D115336C1173}">
      <dgm:prSet phldrT="[Text]" custT="1"/>
      <dgm:spPr>
        <a:solidFill>
          <a:srgbClr val="0F1E2A"/>
        </a:solidFill>
        <a:ln>
          <a:solidFill>
            <a:srgbClr val="0F1E2A"/>
          </a:solidFill>
        </a:ln>
      </dgm:spPr>
      <dgm:t>
        <a:bodyPr/>
        <a:lstStyle/>
        <a:p>
          <a:r>
            <a:rPr lang="en-US" sz="2500" dirty="0">
              <a:latin typeface="Avenir LT Std 35 Light" panose="020B0402020203020204" pitchFamily="34" charset="0"/>
            </a:rPr>
            <a:t>Evolutionary</a:t>
          </a:r>
        </a:p>
      </dgm:t>
    </dgm:pt>
    <dgm:pt modelId="{CB7753A0-5519-4AEF-B819-CC26C394590B}" type="parTrans" cxnId="{C26C453B-969A-487A-BD46-5243315D7602}">
      <dgm:prSet/>
      <dgm:spPr/>
      <dgm:t>
        <a:bodyPr/>
        <a:lstStyle/>
        <a:p>
          <a:endParaRPr lang="en-US">
            <a:latin typeface="Avenir LT Std 35 Light" panose="020B0402020203020204" pitchFamily="34" charset="0"/>
          </a:endParaRPr>
        </a:p>
      </dgm:t>
    </dgm:pt>
    <dgm:pt modelId="{68C7040F-BCE9-4446-A877-A62056955DC2}" type="sibTrans" cxnId="{C26C453B-969A-487A-BD46-5243315D7602}">
      <dgm:prSet/>
      <dgm:spPr/>
      <dgm:t>
        <a:bodyPr/>
        <a:lstStyle/>
        <a:p>
          <a:endParaRPr lang="en-US">
            <a:latin typeface="Avenir LT Std 35 Light" panose="020B0402020203020204" pitchFamily="34" charset="0"/>
          </a:endParaRPr>
        </a:p>
      </dgm:t>
    </dgm:pt>
    <dgm:pt modelId="{6DFC14A5-2F79-47BB-9C76-EA13665337D1}">
      <dgm:prSet phldrT="[Text]" custT="1"/>
      <dgm:spPr>
        <a:solidFill>
          <a:srgbClr val="F2F1F3">
            <a:alpha val="90000"/>
          </a:srgbClr>
        </a:solidFill>
        <a:ln>
          <a:noFill/>
        </a:ln>
      </dgm:spPr>
      <dgm:t>
        <a:bodyPr/>
        <a:lstStyle/>
        <a:p>
          <a:r>
            <a:rPr lang="en-US" sz="2600" dirty="0">
              <a:latin typeface="Avenir LT Std 35 Light" panose="020B0402020203020204" pitchFamily="34" charset="0"/>
            </a:rPr>
            <a:t>Monitors behavior and responses and generates test cases based on those observations</a:t>
          </a:r>
        </a:p>
      </dgm:t>
    </dgm:pt>
    <dgm:pt modelId="{A42A8E87-EA03-4FD6-8858-1F7B2CA3D41F}" type="parTrans" cxnId="{C2D7185B-D542-4708-8A22-0AAE861EEB2A}">
      <dgm:prSet/>
      <dgm:spPr/>
      <dgm:t>
        <a:bodyPr/>
        <a:lstStyle/>
        <a:p>
          <a:endParaRPr lang="en-US">
            <a:latin typeface="Avenir LT Std 35 Light" panose="020B0402020203020204" pitchFamily="34" charset="0"/>
          </a:endParaRPr>
        </a:p>
      </dgm:t>
    </dgm:pt>
    <dgm:pt modelId="{32501C80-D950-4E14-A447-69409C7AEA8E}" type="sibTrans" cxnId="{C2D7185B-D542-4708-8A22-0AAE861EEB2A}">
      <dgm:prSet/>
      <dgm:spPr/>
      <dgm:t>
        <a:bodyPr/>
        <a:lstStyle/>
        <a:p>
          <a:endParaRPr lang="en-US">
            <a:latin typeface="Avenir LT Std 35 Light" panose="020B0402020203020204" pitchFamily="34" charset="0"/>
          </a:endParaRPr>
        </a:p>
      </dgm:t>
    </dgm:pt>
    <dgm:pt modelId="{68EA87E7-90C0-41ED-8A05-BCE5624C239A}">
      <dgm:prSet phldrT="[Text]"/>
      <dgm:spPr>
        <a:solidFill>
          <a:srgbClr val="6A1522"/>
        </a:solidFill>
        <a:ln>
          <a:solidFill>
            <a:srgbClr val="6A1522"/>
          </a:solidFill>
        </a:ln>
      </dgm:spPr>
      <dgm:t>
        <a:bodyPr/>
        <a:lstStyle/>
        <a:p>
          <a:r>
            <a:rPr lang="en-US" dirty="0">
              <a:latin typeface="Avenir LT Std 35 Light" panose="020B0402020203020204" pitchFamily="34" charset="0"/>
            </a:rPr>
            <a:t>Context-free, Grammar-based Generation</a:t>
          </a:r>
        </a:p>
      </dgm:t>
    </dgm:pt>
    <dgm:pt modelId="{701F6A0C-C4B7-4E2D-BEDF-A3B0FB5DF675}" type="parTrans" cxnId="{C3BBD475-BC87-4E50-8427-A95F466475A3}">
      <dgm:prSet/>
      <dgm:spPr/>
      <dgm:t>
        <a:bodyPr/>
        <a:lstStyle/>
        <a:p>
          <a:endParaRPr lang="en-US">
            <a:latin typeface="Avenir LT Std 35 Light" panose="020B0402020203020204" pitchFamily="34" charset="0"/>
          </a:endParaRPr>
        </a:p>
      </dgm:t>
    </dgm:pt>
    <dgm:pt modelId="{D0E915AF-8C9C-4224-8C86-B8775EE2C536}" type="sibTrans" cxnId="{C3BBD475-BC87-4E50-8427-A95F466475A3}">
      <dgm:prSet/>
      <dgm:spPr/>
      <dgm:t>
        <a:bodyPr/>
        <a:lstStyle/>
        <a:p>
          <a:endParaRPr lang="en-US">
            <a:latin typeface="Avenir LT Std 35 Light" panose="020B0402020203020204" pitchFamily="34" charset="0"/>
          </a:endParaRPr>
        </a:p>
      </dgm:t>
    </dgm:pt>
    <dgm:pt modelId="{D638F4A8-9510-47D0-A640-8130EB0009A5}">
      <dgm:prSet phldrT="[Text]" custT="1"/>
      <dgm:spPr>
        <a:solidFill>
          <a:srgbClr val="F2F1F3">
            <a:alpha val="90000"/>
          </a:srgbClr>
        </a:solidFill>
        <a:ln>
          <a:noFill/>
        </a:ln>
      </dgm:spPr>
      <dgm:t>
        <a:bodyPr/>
        <a:lstStyle/>
        <a:p>
          <a:pPr>
            <a:buFont typeface="Arial" panose="020B0604020202020204" pitchFamily="34" charset="0"/>
            <a:buChar char="•"/>
          </a:pPr>
          <a:r>
            <a:rPr lang="en-US" sz="2600" dirty="0">
              <a:latin typeface="Avenir LT Std 35 Light" panose="020B0402020203020204" pitchFamily="34" charset="0"/>
            </a:rPr>
            <a:t>Generation-based fuzzer that utilizes expressions, terms, operations, factors and constants</a:t>
          </a:r>
        </a:p>
      </dgm:t>
    </dgm:pt>
    <dgm:pt modelId="{B9BF4E34-939E-4C48-8155-58F0687E525C}" type="parTrans" cxnId="{0071E614-3836-4D1A-8CF5-9E903E3D94CF}">
      <dgm:prSet/>
      <dgm:spPr/>
      <dgm:t>
        <a:bodyPr/>
        <a:lstStyle/>
        <a:p>
          <a:endParaRPr lang="en-US">
            <a:latin typeface="Avenir LT Std 35 Light" panose="020B0402020203020204" pitchFamily="34" charset="0"/>
          </a:endParaRPr>
        </a:p>
      </dgm:t>
    </dgm:pt>
    <dgm:pt modelId="{4B8AB8B2-6AF2-4166-980B-5959A08A00BD}" type="sibTrans" cxnId="{0071E614-3836-4D1A-8CF5-9E903E3D94CF}">
      <dgm:prSet/>
      <dgm:spPr/>
      <dgm:t>
        <a:bodyPr/>
        <a:lstStyle/>
        <a:p>
          <a:endParaRPr lang="en-US">
            <a:latin typeface="Avenir LT Std 35 Light" panose="020B0402020203020204" pitchFamily="34" charset="0"/>
          </a:endParaRPr>
        </a:p>
      </dgm:t>
    </dgm:pt>
    <dgm:pt modelId="{294DA2A5-B3CA-4E46-ADA3-90FBC9CB148B}">
      <dgm:prSet phldrT="[Text]" custT="1"/>
      <dgm:spPr>
        <a:solidFill>
          <a:srgbClr val="9D1F31"/>
        </a:solidFill>
        <a:ln>
          <a:solidFill>
            <a:srgbClr val="9D1F31"/>
          </a:solidFill>
        </a:ln>
      </dgm:spPr>
      <dgm:t>
        <a:bodyPr/>
        <a:lstStyle/>
        <a:p>
          <a:r>
            <a:rPr lang="en-US" sz="2400" dirty="0">
              <a:solidFill>
                <a:schemeClr val="bg1"/>
              </a:solidFill>
              <a:latin typeface="Avenir LT Std 35 Light" panose="020B0402020203020204" pitchFamily="34" charset="0"/>
            </a:rPr>
            <a:t>Taint-based Directed</a:t>
          </a:r>
        </a:p>
      </dgm:t>
    </dgm:pt>
    <dgm:pt modelId="{C2456BB1-2EF7-4D91-B1D8-A16E6EDD4951}" type="parTrans" cxnId="{34AE89CE-04F6-448F-8518-EC96BDF4B02B}">
      <dgm:prSet/>
      <dgm:spPr/>
      <dgm:t>
        <a:bodyPr/>
        <a:lstStyle/>
        <a:p>
          <a:endParaRPr lang="en-US">
            <a:latin typeface="Avenir LT Std 35 Light" panose="020B0402020203020204" pitchFamily="34" charset="0"/>
          </a:endParaRPr>
        </a:p>
      </dgm:t>
    </dgm:pt>
    <dgm:pt modelId="{93E33458-6B7C-4ED9-AF3B-A7B6AB3A0339}" type="sibTrans" cxnId="{34AE89CE-04F6-448F-8518-EC96BDF4B02B}">
      <dgm:prSet/>
      <dgm:spPr/>
      <dgm:t>
        <a:bodyPr/>
        <a:lstStyle/>
        <a:p>
          <a:endParaRPr lang="en-US">
            <a:latin typeface="Avenir LT Std 35 Light" panose="020B0402020203020204" pitchFamily="34" charset="0"/>
          </a:endParaRPr>
        </a:p>
      </dgm:t>
    </dgm:pt>
    <dgm:pt modelId="{D1FF28F7-3199-4E0A-BA69-A36E84508458}">
      <dgm:prSet phldrT="[Text]" custT="1"/>
      <dgm:spPr>
        <a:solidFill>
          <a:srgbClr val="F2F1F3">
            <a:alpha val="90000"/>
          </a:srgbClr>
        </a:solidFill>
        <a:ln>
          <a:noFill/>
        </a:ln>
      </dgm:spPr>
      <dgm:t>
        <a:bodyPr/>
        <a:lstStyle/>
        <a:p>
          <a:r>
            <a:rPr lang="en-US" sz="2600" dirty="0">
              <a:latin typeface="Avenir LT Std 35 Light" panose="020B0402020203020204" pitchFamily="34" charset="0"/>
            </a:rPr>
            <a:t>“Whitebox” fuzzing that is aware of possible vulnerable points and focuses testing at those points.</a:t>
          </a:r>
        </a:p>
      </dgm:t>
    </dgm:pt>
    <dgm:pt modelId="{AFDAAEE8-9AF5-495A-9A56-07EC69870948}" type="parTrans" cxnId="{204404DA-DA61-439C-954B-6E82F8FD015A}">
      <dgm:prSet/>
      <dgm:spPr/>
      <dgm:t>
        <a:bodyPr/>
        <a:lstStyle/>
        <a:p>
          <a:endParaRPr lang="en-US">
            <a:latin typeface="Avenir LT Std 35 Light" panose="020B0402020203020204" pitchFamily="34" charset="0"/>
          </a:endParaRPr>
        </a:p>
      </dgm:t>
    </dgm:pt>
    <dgm:pt modelId="{3FAC7B11-17B4-47B6-B22E-EBF25702CF21}" type="sibTrans" cxnId="{204404DA-DA61-439C-954B-6E82F8FD015A}">
      <dgm:prSet/>
      <dgm:spPr/>
      <dgm:t>
        <a:bodyPr/>
        <a:lstStyle/>
        <a:p>
          <a:endParaRPr lang="en-US">
            <a:latin typeface="Avenir LT Std 35 Light" panose="020B0402020203020204" pitchFamily="34" charset="0"/>
          </a:endParaRPr>
        </a:p>
      </dgm:t>
    </dgm:pt>
    <dgm:pt modelId="{E7D259AE-1867-4200-833A-BDDA68113032}">
      <dgm:prSet/>
      <dgm:spPr>
        <a:solidFill>
          <a:srgbClr val="F2F1F3">
            <a:alpha val="90000"/>
          </a:srgbClr>
        </a:solidFill>
        <a:ln>
          <a:noFill/>
        </a:ln>
      </dgm:spPr>
      <dgm:t>
        <a:bodyPr/>
        <a:lstStyle/>
        <a:p>
          <a:endParaRPr lang="en-US" sz="2300" dirty="0">
            <a:latin typeface="Avenir LT Std 35 Light" panose="020B0402020203020204" pitchFamily="34" charset="0"/>
          </a:endParaRPr>
        </a:p>
      </dgm:t>
    </dgm:pt>
    <dgm:pt modelId="{D6D3A051-3FF7-46B8-81A5-9A6DB793FD47}" type="parTrans" cxnId="{7CCE5020-BEEE-40A9-9FBA-A223FD906E1E}">
      <dgm:prSet/>
      <dgm:spPr/>
      <dgm:t>
        <a:bodyPr/>
        <a:lstStyle/>
        <a:p>
          <a:endParaRPr lang="en-US">
            <a:latin typeface="Avenir LT Std 35 Light" panose="020B0402020203020204" pitchFamily="34" charset="0"/>
          </a:endParaRPr>
        </a:p>
      </dgm:t>
    </dgm:pt>
    <dgm:pt modelId="{A465E6FE-7F7A-40DF-8050-AA9BBA510CD3}" type="sibTrans" cxnId="{7CCE5020-BEEE-40A9-9FBA-A223FD906E1E}">
      <dgm:prSet/>
      <dgm:spPr/>
      <dgm:t>
        <a:bodyPr/>
        <a:lstStyle/>
        <a:p>
          <a:endParaRPr lang="en-US">
            <a:latin typeface="Avenir LT Std 35 Light" panose="020B0402020203020204" pitchFamily="34" charset="0"/>
          </a:endParaRPr>
        </a:p>
      </dgm:t>
    </dgm:pt>
    <dgm:pt modelId="{823BC9BB-83A9-4070-8057-B518BA7E4C63}">
      <dgm:prSet custT="1"/>
      <dgm:spPr>
        <a:solidFill>
          <a:srgbClr val="F2F1F3">
            <a:alpha val="90000"/>
          </a:srgbClr>
        </a:solidFill>
        <a:ln>
          <a:noFill/>
        </a:ln>
      </dgm:spPr>
      <dgm:t>
        <a:bodyPr/>
        <a:lstStyle/>
        <a:p>
          <a:r>
            <a:rPr lang="en-US" sz="2600" dirty="0">
              <a:latin typeface="Avenir LT Std 35 Light" panose="020B0402020203020204" pitchFamily="34" charset="0"/>
            </a:rPr>
            <a:t>Arguably one of the most useful styles of fuzzing currently available</a:t>
          </a:r>
        </a:p>
      </dgm:t>
    </dgm:pt>
    <dgm:pt modelId="{4076D847-354E-41D5-B58D-CB6D3EFA8DBC}" type="parTrans" cxnId="{A9E69E12-9887-4048-A1B9-DCE9AD920285}">
      <dgm:prSet/>
      <dgm:spPr/>
      <dgm:t>
        <a:bodyPr/>
        <a:lstStyle/>
        <a:p>
          <a:endParaRPr lang="en-US">
            <a:latin typeface="Avenir LT Std 35 Light" panose="020B0402020203020204" pitchFamily="34" charset="0"/>
          </a:endParaRPr>
        </a:p>
      </dgm:t>
    </dgm:pt>
    <dgm:pt modelId="{E2D2296C-A465-44E0-9BFF-7B3D042B8EAF}" type="sibTrans" cxnId="{A9E69E12-9887-4048-A1B9-DCE9AD920285}">
      <dgm:prSet/>
      <dgm:spPr/>
      <dgm:t>
        <a:bodyPr/>
        <a:lstStyle/>
        <a:p>
          <a:endParaRPr lang="en-US">
            <a:latin typeface="Avenir LT Std 35 Light" panose="020B0402020203020204" pitchFamily="34" charset="0"/>
          </a:endParaRPr>
        </a:p>
      </dgm:t>
    </dgm:pt>
    <dgm:pt modelId="{1A55B990-81B4-4702-B306-3C4CB201F40A}" type="pres">
      <dgm:prSet presAssocID="{EC2E6D32-4C6A-4A5A-8687-10564FBCB9E0}" presName="Name0" presStyleCnt="0">
        <dgm:presLayoutVars>
          <dgm:dir/>
          <dgm:animLvl val="lvl"/>
          <dgm:resizeHandles val="exact"/>
        </dgm:presLayoutVars>
      </dgm:prSet>
      <dgm:spPr/>
      <dgm:t>
        <a:bodyPr/>
        <a:lstStyle/>
        <a:p>
          <a:endParaRPr lang="en-US"/>
        </a:p>
      </dgm:t>
    </dgm:pt>
    <dgm:pt modelId="{C5B4EAD7-F02C-4058-93B8-584BE23CD51D}" type="pres">
      <dgm:prSet presAssocID="{2B4ABF72-24E6-4721-9401-D115336C1173}" presName="composite" presStyleCnt="0"/>
      <dgm:spPr/>
    </dgm:pt>
    <dgm:pt modelId="{1FEE430E-6D1C-477A-AEF9-255F39244754}" type="pres">
      <dgm:prSet presAssocID="{2B4ABF72-24E6-4721-9401-D115336C1173}" presName="parTx" presStyleLbl="alignNode1" presStyleIdx="0" presStyleCnt="3">
        <dgm:presLayoutVars>
          <dgm:chMax val="0"/>
          <dgm:chPref val="0"/>
          <dgm:bulletEnabled val="1"/>
        </dgm:presLayoutVars>
      </dgm:prSet>
      <dgm:spPr/>
      <dgm:t>
        <a:bodyPr/>
        <a:lstStyle/>
        <a:p>
          <a:endParaRPr lang="en-US"/>
        </a:p>
      </dgm:t>
    </dgm:pt>
    <dgm:pt modelId="{50F90B96-E525-424E-8DD4-D1B0E92B62AA}" type="pres">
      <dgm:prSet presAssocID="{2B4ABF72-24E6-4721-9401-D115336C1173}" presName="desTx" presStyleLbl="alignAccFollowNode1" presStyleIdx="0" presStyleCnt="3">
        <dgm:presLayoutVars>
          <dgm:bulletEnabled val="1"/>
        </dgm:presLayoutVars>
      </dgm:prSet>
      <dgm:spPr/>
      <dgm:t>
        <a:bodyPr/>
        <a:lstStyle/>
        <a:p>
          <a:endParaRPr lang="en-US"/>
        </a:p>
      </dgm:t>
    </dgm:pt>
    <dgm:pt modelId="{82B12E14-EAC1-42F3-9B3B-ABF7DE6B4BC7}" type="pres">
      <dgm:prSet presAssocID="{68C7040F-BCE9-4446-A877-A62056955DC2}" presName="space" presStyleCnt="0"/>
      <dgm:spPr/>
    </dgm:pt>
    <dgm:pt modelId="{087E54E6-56A7-4359-A583-6FA053F7858C}" type="pres">
      <dgm:prSet presAssocID="{68EA87E7-90C0-41ED-8A05-BCE5624C239A}" presName="composite" presStyleCnt="0"/>
      <dgm:spPr/>
    </dgm:pt>
    <dgm:pt modelId="{D068F0BD-C379-485E-9AB1-0D19540CCAE4}" type="pres">
      <dgm:prSet presAssocID="{68EA87E7-90C0-41ED-8A05-BCE5624C239A}" presName="parTx" presStyleLbl="alignNode1" presStyleIdx="1" presStyleCnt="3">
        <dgm:presLayoutVars>
          <dgm:chMax val="0"/>
          <dgm:chPref val="0"/>
          <dgm:bulletEnabled val="1"/>
        </dgm:presLayoutVars>
      </dgm:prSet>
      <dgm:spPr/>
      <dgm:t>
        <a:bodyPr/>
        <a:lstStyle/>
        <a:p>
          <a:endParaRPr lang="en-US"/>
        </a:p>
      </dgm:t>
    </dgm:pt>
    <dgm:pt modelId="{F2FEBE22-FA12-43D7-AF18-7118B7055A70}" type="pres">
      <dgm:prSet presAssocID="{68EA87E7-90C0-41ED-8A05-BCE5624C239A}" presName="desTx" presStyleLbl="alignAccFollowNode1" presStyleIdx="1" presStyleCnt="3">
        <dgm:presLayoutVars>
          <dgm:bulletEnabled val="1"/>
        </dgm:presLayoutVars>
      </dgm:prSet>
      <dgm:spPr/>
      <dgm:t>
        <a:bodyPr/>
        <a:lstStyle/>
        <a:p>
          <a:endParaRPr lang="en-US"/>
        </a:p>
      </dgm:t>
    </dgm:pt>
    <dgm:pt modelId="{579C5F79-9631-4FCD-8321-4693EF03CCED}" type="pres">
      <dgm:prSet presAssocID="{D0E915AF-8C9C-4224-8C86-B8775EE2C536}" presName="space" presStyleCnt="0"/>
      <dgm:spPr/>
    </dgm:pt>
    <dgm:pt modelId="{672E2FA4-74E6-4BB9-94A4-44C6897DC98D}" type="pres">
      <dgm:prSet presAssocID="{294DA2A5-B3CA-4E46-ADA3-90FBC9CB148B}" presName="composite" presStyleCnt="0"/>
      <dgm:spPr/>
    </dgm:pt>
    <dgm:pt modelId="{E0A38490-FB5C-45CE-8121-1F194C8FBA67}" type="pres">
      <dgm:prSet presAssocID="{294DA2A5-B3CA-4E46-ADA3-90FBC9CB148B}" presName="parTx" presStyleLbl="alignNode1" presStyleIdx="2" presStyleCnt="3">
        <dgm:presLayoutVars>
          <dgm:chMax val="0"/>
          <dgm:chPref val="0"/>
          <dgm:bulletEnabled val="1"/>
        </dgm:presLayoutVars>
      </dgm:prSet>
      <dgm:spPr/>
      <dgm:t>
        <a:bodyPr/>
        <a:lstStyle/>
        <a:p>
          <a:endParaRPr lang="en-US"/>
        </a:p>
      </dgm:t>
    </dgm:pt>
    <dgm:pt modelId="{C7F53518-464A-4AA4-9244-A7E4AE158134}" type="pres">
      <dgm:prSet presAssocID="{294DA2A5-B3CA-4E46-ADA3-90FBC9CB148B}" presName="desTx" presStyleLbl="alignAccFollowNode1" presStyleIdx="2" presStyleCnt="3">
        <dgm:presLayoutVars>
          <dgm:bulletEnabled val="1"/>
        </dgm:presLayoutVars>
      </dgm:prSet>
      <dgm:spPr/>
      <dgm:t>
        <a:bodyPr/>
        <a:lstStyle/>
        <a:p>
          <a:endParaRPr lang="en-US"/>
        </a:p>
      </dgm:t>
    </dgm:pt>
  </dgm:ptLst>
  <dgm:cxnLst>
    <dgm:cxn modelId="{8686B052-64E7-4C5B-9DB6-735447D7B1D1}" type="presOf" srcId="{68EA87E7-90C0-41ED-8A05-BCE5624C239A}" destId="{D068F0BD-C379-485E-9AB1-0D19540CCAE4}" srcOrd="0" destOrd="0" presId="urn:microsoft.com/office/officeart/2005/8/layout/hList1"/>
    <dgm:cxn modelId="{1EB26941-EEAC-4C98-B351-0E1C00BBFB8C}" type="presOf" srcId="{E7D259AE-1867-4200-833A-BDDA68113032}" destId="{50F90B96-E525-424E-8DD4-D1B0E92B62AA}" srcOrd="0" destOrd="1" presId="urn:microsoft.com/office/officeart/2005/8/layout/hList1"/>
    <dgm:cxn modelId="{7CCE5020-BEEE-40A9-9FBA-A223FD906E1E}" srcId="{2B4ABF72-24E6-4721-9401-D115336C1173}" destId="{E7D259AE-1867-4200-833A-BDDA68113032}" srcOrd="1" destOrd="0" parTransId="{D6D3A051-3FF7-46B8-81A5-9A6DB793FD47}" sibTransId="{A465E6FE-7F7A-40DF-8050-AA9BBA510CD3}"/>
    <dgm:cxn modelId="{34AE89CE-04F6-448F-8518-EC96BDF4B02B}" srcId="{EC2E6D32-4C6A-4A5A-8687-10564FBCB9E0}" destId="{294DA2A5-B3CA-4E46-ADA3-90FBC9CB148B}" srcOrd="2" destOrd="0" parTransId="{C2456BB1-2EF7-4D91-B1D8-A16E6EDD4951}" sibTransId="{93E33458-6B7C-4ED9-AF3B-A7B6AB3A0339}"/>
    <dgm:cxn modelId="{C2D7185B-D542-4708-8A22-0AAE861EEB2A}" srcId="{2B4ABF72-24E6-4721-9401-D115336C1173}" destId="{6DFC14A5-2F79-47BB-9C76-EA13665337D1}" srcOrd="0" destOrd="0" parTransId="{A42A8E87-EA03-4FD6-8858-1F7B2CA3D41F}" sibTransId="{32501C80-D950-4E14-A447-69409C7AEA8E}"/>
    <dgm:cxn modelId="{0071E614-3836-4D1A-8CF5-9E903E3D94CF}" srcId="{68EA87E7-90C0-41ED-8A05-BCE5624C239A}" destId="{D638F4A8-9510-47D0-A640-8130EB0009A5}" srcOrd="0" destOrd="0" parTransId="{B9BF4E34-939E-4C48-8155-58F0687E525C}" sibTransId="{4B8AB8B2-6AF2-4166-980B-5959A08A00BD}"/>
    <dgm:cxn modelId="{C26C453B-969A-487A-BD46-5243315D7602}" srcId="{EC2E6D32-4C6A-4A5A-8687-10564FBCB9E0}" destId="{2B4ABF72-24E6-4721-9401-D115336C1173}" srcOrd="0" destOrd="0" parTransId="{CB7753A0-5519-4AEF-B819-CC26C394590B}" sibTransId="{68C7040F-BCE9-4446-A877-A62056955DC2}"/>
    <dgm:cxn modelId="{9BFA8333-49AA-410A-8A3F-2DCCF26182A4}" type="presOf" srcId="{D1FF28F7-3199-4E0A-BA69-A36E84508458}" destId="{C7F53518-464A-4AA4-9244-A7E4AE158134}" srcOrd="0" destOrd="0" presId="urn:microsoft.com/office/officeart/2005/8/layout/hList1"/>
    <dgm:cxn modelId="{7E5DC9E2-C159-405C-99B1-6EAD3B67F0A1}" type="presOf" srcId="{6DFC14A5-2F79-47BB-9C76-EA13665337D1}" destId="{50F90B96-E525-424E-8DD4-D1B0E92B62AA}" srcOrd="0" destOrd="0" presId="urn:microsoft.com/office/officeart/2005/8/layout/hList1"/>
    <dgm:cxn modelId="{E79B821D-04F1-4A8F-B249-E0C1B80E9292}" type="presOf" srcId="{823BC9BB-83A9-4070-8057-B518BA7E4C63}" destId="{F2FEBE22-FA12-43D7-AF18-7118B7055A70}" srcOrd="0" destOrd="1" presId="urn:microsoft.com/office/officeart/2005/8/layout/hList1"/>
    <dgm:cxn modelId="{204404DA-DA61-439C-954B-6E82F8FD015A}" srcId="{294DA2A5-B3CA-4E46-ADA3-90FBC9CB148B}" destId="{D1FF28F7-3199-4E0A-BA69-A36E84508458}" srcOrd="0" destOrd="0" parTransId="{AFDAAEE8-9AF5-495A-9A56-07EC69870948}" sibTransId="{3FAC7B11-17B4-47B6-B22E-EBF25702CF21}"/>
    <dgm:cxn modelId="{F9DDF3FF-A013-48F5-B82D-8243DE8D2E1A}" type="presOf" srcId="{294DA2A5-B3CA-4E46-ADA3-90FBC9CB148B}" destId="{E0A38490-FB5C-45CE-8121-1F194C8FBA67}" srcOrd="0" destOrd="0" presId="urn:microsoft.com/office/officeart/2005/8/layout/hList1"/>
    <dgm:cxn modelId="{CD71F55F-FFD9-46C5-9883-443D0B6DE27D}" type="presOf" srcId="{EC2E6D32-4C6A-4A5A-8687-10564FBCB9E0}" destId="{1A55B990-81B4-4702-B306-3C4CB201F40A}" srcOrd="0" destOrd="0" presId="urn:microsoft.com/office/officeart/2005/8/layout/hList1"/>
    <dgm:cxn modelId="{3699EF5A-459C-4526-BB8D-E2BDBE075EC5}" type="presOf" srcId="{2B4ABF72-24E6-4721-9401-D115336C1173}" destId="{1FEE430E-6D1C-477A-AEF9-255F39244754}" srcOrd="0" destOrd="0" presId="urn:microsoft.com/office/officeart/2005/8/layout/hList1"/>
    <dgm:cxn modelId="{C3BBD475-BC87-4E50-8427-A95F466475A3}" srcId="{EC2E6D32-4C6A-4A5A-8687-10564FBCB9E0}" destId="{68EA87E7-90C0-41ED-8A05-BCE5624C239A}" srcOrd="1" destOrd="0" parTransId="{701F6A0C-C4B7-4E2D-BEDF-A3B0FB5DF675}" sibTransId="{D0E915AF-8C9C-4224-8C86-B8775EE2C536}"/>
    <dgm:cxn modelId="{A9E69E12-9887-4048-A1B9-DCE9AD920285}" srcId="{68EA87E7-90C0-41ED-8A05-BCE5624C239A}" destId="{823BC9BB-83A9-4070-8057-B518BA7E4C63}" srcOrd="1" destOrd="0" parTransId="{4076D847-354E-41D5-B58D-CB6D3EFA8DBC}" sibTransId="{E2D2296C-A465-44E0-9BFF-7B3D042B8EAF}"/>
    <dgm:cxn modelId="{F0DAC8C6-F013-4547-A74F-ACDC176A726C}" type="presOf" srcId="{D638F4A8-9510-47D0-A640-8130EB0009A5}" destId="{F2FEBE22-FA12-43D7-AF18-7118B7055A70}" srcOrd="0" destOrd="0" presId="urn:microsoft.com/office/officeart/2005/8/layout/hList1"/>
    <dgm:cxn modelId="{0D187B7A-22DC-4B06-B9CE-67FC52B72C37}" type="presParOf" srcId="{1A55B990-81B4-4702-B306-3C4CB201F40A}" destId="{C5B4EAD7-F02C-4058-93B8-584BE23CD51D}" srcOrd="0" destOrd="0" presId="urn:microsoft.com/office/officeart/2005/8/layout/hList1"/>
    <dgm:cxn modelId="{041D8EBB-0FC5-466A-A622-D0480BA67062}" type="presParOf" srcId="{C5B4EAD7-F02C-4058-93B8-584BE23CD51D}" destId="{1FEE430E-6D1C-477A-AEF9-255F39244754}" srcOrd="0" destOrd="0" presId="urn:microsoft.com/office/officeart/2005/8/layout/hList1"/>
    <dgm:cxn modelId="{77B40DD2-AAB3-4BCD-BC62-26BA8CB15B98}" type="presParOf" srcId="{C5B4EAD7-F02C-4058-93B8-584BE23CD51D}" destId="{50F90B96-E525-424E-8DD4-D1B0E92B62AA}" srcOrd="1" destOrd="0" presId="urn:microsoft.com/office/officeart/2005/8/layout/hList1"/>
    <dgm:cxn modelId="{C15AC242-48BA-4FA7-BB9A-B8E14D3EE53B}" type="presParOf" srcId="{1A55B990-81B4-4702-B306-3C4CB201F40A}" destId="{82B12E14-EAC1-42F3-9B3B-ABF7DE6B4BC7}" srcOrd="1" destOrd="0" presId="urn:microsoft.com/office/officeart/2005/8/layout/hList1"/>
    <dgm:cxn modelId="{4647CD12-1195-49E1-B510-F8281D826FC6}" type="presParOf" srcId="{1A55B990-81B4-4702-B306-3C4CB201F40A}" destId="{087E54E6-56A7-4359-A583-6FA053F7858C}" srcOrd="2" destOrd="0" presId="urn:microsoft.com/office/officeart/2005/8/layout/hList1"/>
    <dgm:cxn modelId="{F6FD810B-D2C3-4B62-B5CD-DDE47D3F4262}" type="presParOf" srcId="{087E54E6-56A7-4359-A583-6FA053F7858C}" destId="{D068F0BD-C379-485E-9AB1-0D19540CCAE4}" srcOrd="0" destOrd="0" presId="urn:microsoft.com/office/officeart/2005/8/layout/hList1"/>
    <dgm:cxn modelId="{AC8AA49D-392C-4E50-AAFC-1828F2AEB4B3}" type="presParOf" srcId="{087E54E6-56A7-4359-A583-6FA053F7858C}" destId="{F2FEBE22-FA12-43D7-AF18-7118B7055A70}" srcOrd="1" destOrd="0" presId="urn:microsoft.com/office/officeart/2005/8/layout/hList1"/>
    <dgm:cxn modelId="{6AA18B2A-65DB-4D92-B697-C7883EBD26B0}" type="presParOf" srcId="{1A55B990-81B4-4702-B306-3C4CB201F40A}" destId="{579C5F79-9631-4FCD-8321-4693EF03CCED}" srcOrd="3" destOrd="0" presId="urn:microsoft.com/office/officeart/2005/8/layout/hList1"/>
    <dgm:cxn modelId="{AB81D8FF-9947-400D-A470-A5BC43EA72CD}" type="presParOf" srcId="{1A55B990-81B4-4702-B306-3C4CB201F40A}" destId="{672E2FA4-74E6-4BB9-94A4-44C6897DC98D}" srcOrd="4" destOrd="0" presId="urn:microsoft.com/office/officeart/2005/8/layout/hList1"/>
    <dgm:cxn modelId="{A896AA2B-B852-4FE5-970D-3E8BA0383026}" type="presParOf" srcId="{672E2FA4-74E6-4BB9-94A4-44C6897DC98D}" destId="{E0A38490-FB5C-45CE-8121-1F194C8FBA67}" srcOrd="0" destOrd="0" presId="urn:microsoft.com/office/officeart/2005/8/layout/hList1"/>
    <dgm:cxn modelId="{CC2A775A-B655-4070-A656-1E844480B344}" type="presParOf" srcId="{672E2FA4-74E6-4BB9-94A4-44C6897DC98D}" destId="{C7F53518-464A-4AA4-9244-A7E4AE158134}" srcOrd="1" destOrd="0" presId="urn:microsoft.com/office/officeart/2005/8/layout/hList1"/>
  </dgm:cxnLst>
  <dgm:bg>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FEE430E-6D1C-477A-AEF9-255F39244754}">
      <dsp:nvSpPr>
        <dsp:cNvPr id="0" name=""/>
        <dsp:cNvSpPr/>
      </dsp:nvSpPr>
      <dsp:spPr>
        <a:xfrm>
          <a:off x="53" y="9088"/>
          <a:ext cx="5135234" cy="691200"/>
        </a:xfrm>
        <a:prstGeom prst="rect">
          <a:avLst/>
        </a:prstGeom>
        <a:solidFill>
          <a:srgbClr val="0F1E2A"/>
        </a:solidFill>
        <a:ln w="12700" cap="flat" cmpd="sng" algn="ctr">
          <a:solidFill>
            <a:srgbClr val="0F1E2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a:latin typeface="Avenir LT Std 35 Light" panose="020B0402020203020204" pitchFamily="34" charset="0"/>
            </a:rPr>
            <a:t>Recursive</a:t>
          </a:r>
        </a:p>
      </dsp:txBody>
      <dsp:txXfrm>
        <a:off x="53" y="9088"/>
        <a:ext cx="5135234" cy="691200"/>
      </dsp:txXfrm>
    </dsp:sp>
    <dsp:sp modelId="{50F90B96-E525-424E-8DD4-D1B0E92B62AA}">
      <dsp:nvSpPr>
        <dsp:cNvPr id="0" name=""/>
        <dsp:cNvSpPr/>
      </dsp:nvSpPr>
      <dsp:spPr>
        <a:xfrm>
          <a:off x="53" y="700288"/>
          <a:ext cx="5135234" cy="3096360"/>
        </a:xfrm>
        <a:prstGeom prst="rect">
          <a:avLst/>
        </a:prstGeom>
        <a:solidFill>
          <a:srgbClr val="F2F1F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Font typeface="Arial" panose="020B0604020202020204" pitchFamily="34" charset="0"/>
            <a:buChar char="••"/>
          </a:pPr>
          <a:r>
            <a:rPr lang="en-US" sz="2800" kern="1200" dirty="0">
              <a:latin typeface="Avenir LT Std 35 Light" panose="020B0402020203020204" pitchFamily="34" charset="0"/>
            </a:rPr>
            <a:t>Sharing a trait with brute force, recursive fuzzing involves iterating through all possible combinations of a valid character or alphabet</a:t>
          </a:r>
        </a:p>
        <a:p>
          <a:pPr marL="285750" lvl="1" indent="-285750" algn="l" defTabSz="1244600">
            <a:lnSpc>
              <a:spcPct val="90000"/>
            </a:lnSpc>
            <a:spcBef>
              <a:spcPct val="0"/>
            </a:spcBef>
            <a:spcAft>
              <a:spcPct val="15000"/>
            </a:spcAft>
            <a:buFont typeface="Arial" panose="020B0604020202020204" pitchFamily="34" charset="0"/>
            <a:buChar char="••"/>
          </a:pPr>
          <a:r>
            <a:rPr lang="en-US" sz="2800" kern="1200" dirty="0">
              <a:latin typeface="Avenir LT Std 35 Light" panose="020B0402020203020204" pitchFamily="34" charset="0"/>
            </a:rPr>
            <a:t>e.g. Input: aaaa, Input: bbbb, Input: cccc, etc.</a:t>
          </a:r>
        </a:p>
      </dsp:txBody>
      <dsp:txXfrm>
        <a:off x="53" y="700288"/>
        <a:ext cx="5135234" cy="3096360"/>
      </dsp:txXfrm>
    </dsp:sp>
    <dsp:sp modelId="{D068F0BD-C379-485E-9AB1-0D19540CCAE4}">
      <dsp:nvSpPr>
        <dsp:cNvPr id="0" name=""/>
        <dsp:cNvSpPr/>
      </dsp:nvSpPr>
      <dsp:spPr>
        <a:xfrm>
          <a:off x="5854221" y="9088"/>
          <a:ext cx="5135234" cy="691200"/>
        </a:xfrm>
        <a:prstGeom prst="rect">
          <a:avLst/>
        </a:prstGeom>
        <a:solidFill>
          <a:srgbClr val="6A1522"/>
        </a:solidFill>
        <a:ln w="12700" cap="flat" cmpd="sng" algn="ctr">
          <a:solidFill>
            <a:srgbClr val="6A152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a:latin typeface="Avenir LT Std 35 Light" panose="020B0402020203020204" pitchFamily="34" charset="0"/>
            </a:rPr>
            <a:t>Replacive</a:t>
          </a:r>
        </a:p>
      </dsp:txBody>
      <dsp:txXfrm>
        <a:off x="5854221" y="9088"/>
        <a:ext cx="5135234" cy="691200"/>
      </dsp:txXfrm>
    </dsp:sp>
    <dsp:sp modelId="{F2FEBE22-FA12-43D7-AF18-7118B7055A70}">
      <dsp:nvSpPr>
        <dsp:cNvPr id="0" name=""/>
        <dsp:cNvSpPr/>
      </dsp:nvSpPr>
      <dsp:spPr>
        <a:xfrm>
          <a:off x="5854221" y="700288"/>
          <a:ext cx="5135234" cy="3096360"/>
        </a:xfrm>
        <a:prstGeom prst="rect">
          <a:avLst/>
        </a:prstGeom>
        <a:solidFill>
          <a:srgbClr val="F2F1F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Font typeface="Arial" panose="020B0604020202020204" pitchFamily="34" charset="0"/>
            <a:buChar char="••"/>
          </a:pPr>
          <a:r>
            <a:rPr lang="en-US" sz="2800" kern="1200" dirty="0">
              <a:latin typeface="Avenir LT Std 35 Light" panose="020B0402020203020204" pitchFamily="34" charset="0"/>
            </a:rPr>
            <a:t>Fuzzing by replacing a known input with new data.  This new data could be pseudo random or it could be known attack vectors.</a:t>
          </a:r>
        </a:p>
        <a:p>
          <a:pPr marL="285750" lvl="1" indent="-285750" algn="l" defTabSz="1244600">
            <a:lnSpc>
              <a:spcPct val="90000"/>
            </a:lnSpc>
            <a:spcBef>
              <a:spcPct val="0"/>
            </a:spcBef>
            <a:spcAft>
              <a:spcPct val="15000"/>
            </a:spcAft>
            <a:buFont typeface="Arial" panose="020B0604020202020204" pitchFamily="34" charset="0"/>
            <a:buChar char="••"/>
          </a:pPr>
          <a:r>
            <a:rPr lang="en-US" sz="2800" kern="1200" dirty="0">
              <a:latin typeface="Avenir LT Std 35 Light" panose="020B0402020203020204" pitchFamily="34" charset="0"/>
            </a:rPr>
            <a:t>e.g. SQL injection, LDAP injection, etc.</a:t>
          </a:r>
        </a:p>
      </dsp:txBody>
      <dsp:txXfrm>
        <a:off x="5854221" y="700288"/>
        <a:ext cx="5135234" cy="309636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A7F7953-F014-401C-820B-6B4D0F9A8848}">
      <dsp:nvSpPr>
        <dsp:cNvPr id="0" name=""/>
        <dsp:cNvSpPr/>
      </dsp:nvSpPr>
      <dsp:spPr>
        <a:xfrm>
          <a:off x="21479" y="0"/>
          <a:ext cx="9236820" cy="70665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latin typeface="Avenir LT Std 35 Light" panose="020B0402020203020204" pitchFamily="34" charset="0"/>
            </a:rPr>
            <a:t>Primary Types of Fuzzing</a:t>
          </a:r>
        </a:p>
      </dsp:txBody>
      <dsp:txXfrm>
        <a:off x="21479" y="0"/>
        <a:ext cx="9236820" cy="706652"/>
      </dsp:txXfrm>
    </dsp:sp>
    <dsp:sp modelId="{FD8CAD04-830D-4116-AB75-BCC3E296912F}">
      <dsp:nvSpPr>
        <dsp:cNvPr id="0" name=""/>
        <dsp:cNvSpPr/>
      </dsp:nvSpPr>
      <dsp:spPr>
        <a:xfrm>
          <a:off x="4520" y="706652"/>
          <a:ext cx="3083086" cy="1483969"/>
        </a:xfrm>
        <a:prstGeom prst="rect">
          <a:avLst/>
        </a:prstGeom>
        <a:solidFill>
          <a:srgbClr val="6A152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latin typeface="Avenir LT Std 35 Light" panose="020B0402020203020204" pitchFamily="34" charset="0"/>
            </a:rPr>
            <a:t>Generation</a:t>
          </a:r>
        </a:p>
      </dsp:txBody>
      <dsp:txXfrm>
        <a:off x="4520" y="706652"/>
        <a:ext cx="3083086" cy="1483969"/>
      </dsp:txXfrm>
    </dsp:sp>
    <dsp:sp modelId="{85F984EA-180A-4D4E-B179-ECCEC458EFDA}">
      <dsp:nvSpPr>
        <dsp:cNvPr id="0" name=""/>
        <dsp:cNvSpPr/>
      </dsp:nvSpPr>
      <dsp:spPr>
        <a:xfrm>
          <a:off x="3087606" y="706652"/>
          <a:ext cx="3083086" cy="1483969"/>
        </a:xfrm>
        <a:prstGeom prst="rect">
          <a:avLst/>
        </a:prstGeom>
        <a:solidFill>
          <a:srgbClr val="294C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solidFill>
                <a:schemeClr val="bg1"/>
              </a:solidFill>
              <a:latin typeface="Avenir LT Std 35 Light" panose="020B0402020203020204" pitchFamily="34" charset="0"/>
            </a:rPr>
            <a:t>Mutation</a:t>
          </a:r>
        </a:p>
      </dsp:txBody>
      <dsp:txXfrm>
        <a:off x="3087606" y="706652"/>
        <a:ext cx="3083086" cy="1483969"/>
      </dsp:txXfrm>
    </dsp:sp>
    <dsp:sp modelId="{FFF94463-ADF6-4E50-8E90-A9E4566CF87C}">
      <dsp:nvSpPr>
        <dsp:cNvPr id="0" name=""/>
        <dsp:cNvSpPr/>
      </dsp:nvSpPr>
      <dsp:spPr>
        <a:xfrm>
          <a:off x="6170693" y="706652"/>
          <a:ext cx="3083086" cy="1483969"/>
        </a:xfrm>
        <a:prstGeom prst="rect">
          <a:avLst/>
        </a:prstGeom>
        <a:solidFill>
          <a:srgbClr val="E0B61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a:solidFill>
                <a:schemeClr val="bg2">
                  <a:lumMod val="10000"/>
                </a:schemeClr>
              </a:solidFill>
              <a:latin typeface="Avenir LT Std 35 Light" panose="020B0402020203020204" pitchFamily="34" charset="0"/>
            </a:rPr>
            <a:t>Evolutionary</a:t>
          </a:r>
        </a:p>
      </dsp:txBody>
      <dsp:txXfrm>
        <a:off x="6170693" y="706652"/>
        <a:ext cx="3083086" cy="1483969"/>
      </dsp:txXfrm>
    </dsp:sp>
    <dsp:sp modelId="{5AA6472A-0A3B-4AE8-B210-B4654A96F00C}">
      <dsp:nvSpPr>
        <dsp:cNvPr id="0" name=""/>
        <dsp:cNvSpPr/>
      </dsp:nvSpPr>
      <dsp:spPr>
        <a:xfrm>
          <a:off x="0" y="2190621"/>
          <a:ext cx="9258300" cy="164885"/>
        </a:xfrm>
        <a:prstGeom prst="rect">
          <a:avLst/>
        </a:prstGeom>
        <a:solidFill>
          <a:schemeClr val="tx1">
            <a:lumMod val="85000"/>
            <a:lumOff val="1500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FEE430E-6D1C-477A-AEF9-255F39244754}">
      <dsp:nvSpPr>
        <dsp:cNvPr id="0" name=""/>
        <dsp:cNvSpPr/>
      </dsp:nvSpPr>
      <dsp:spPr>
        <a:xfrm>
          <a:off x="3582" y="14644"/>
          <a:ext cx="3492761" cy="704297"/>
        </a:xfrm>
        <a:prstGeom prst="rect">
          <a:avLst/>
        </a:prstGeom>
        <a:solidFill>
          <a:srgbClr val="0F1E2A"/>
        </a:solidFill>
        <a:ln w="12700" cap="flat" cmpd="sng" algn="ctr">
          <a:solidFill>
            <a:srgbClr val="0F1E2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n-US" sz="2500" kern="1200" dirty="0">
              <a:latin typeface="Avenir LT Std 35 Light" panose="020B0402020203020204" pitchFamily="34" charset="0"/>
            </a:rPr>
            <a:t>Evolutionary</a:t>
          </a:r>
        </a:p>
      </dsp:txBody>
      <dsp:txXfrm>
        <a:off x="3582" y="14644"/>
        <a:ext cx="3492761" cy="704297"/>
      </dsp:txXfrm>
    </dsp:sp>
    <dsp:sp modelId="{50F90B96-E525-424E-8DD4-D1B0E92B62AA}">
      <dsp:nvSpPr>
        <dsp:cNvPr id="0" name=""/>
        <dsp:cNvSpPr/>
      </dsp:nvSpPr>
      <dsp:spPr>
        <a:xfrm>
          <a:off x="3582" y="718942"/>
          <a:ext cx="3492761" cy="3630262"/>
        </a:xfrm>
        <a:prstGeom prst="rect">
          <a:avLst/>
        </a:prstGeom>
        <a:solidFill>
          <a:srgbClr val="F2F1F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latin typeface="Avenir LT Std 35 Light" panose="020B0402020203020204" pitchFamily="34" charset="0"/>
            </a:rPr>
            <a:t>Monitors behavior and responses and generates test cases based on those observations</a:t>
          </a:r>
        </a:p>
        <a:p>
          <a:pPr marL="228600" lvl="1" indent="-228600" algn="l" defTabSz="1022350">
            <a:lnSpc>
              <a:spcPct val="90000"/>
            </a:lnSpc>
            <a:spcBef>
              <a:spcPct val="0"/>
            </a:spcBef>
            <a:spcAft>
              <a:spcPct val="15000"/>
            </a:spcAft>
            <a:buChar char="••"/>
          </a:pPr>
          <a:endParaRPr lang="en-US" sz="2300" kern="1200" dirty="0">
            <a:latin typeface="Avenir LT Std 35 Light" panose="020B0402020203020204" pitchFamily="34" charset="0"/>
          </a:endParaRPr>
        </a:p>
      </dsp:txBody>
      <dsp:txXfrm>
        <a:off x="3582" y="718942"/>
        <a:ext cx="3492761" cy="3630262"/>
      </dsp:txXfrm>
    </dsp:sp>
    <dsp:sp modelId="{D068F0BD-C379-485E-9AB1-0D19540CCAE4}">
      <dsp:nvSpPr>
        <dsp:cNvPr id="0" name=""/>
        <dsp:cNvSpPr/>
      </dsp:nvSpPr>
      <dsp:spPr>
        <a:xfrm>
          <a:off x="3985329" y="14644"/>
          <a:ext cx="3492761" cy="704297"/>
        </a:xfrm>
        <a:prstGeom prst="rect">
          <a:avLst/>
        </a:prstGeom>
        <a:solidFill>
          <a:srgbClr val="6A1522"/>
        </a:solidFill>
        <a:ln w="12700" cap="flat" cmpd="sng" algn="ctr">
          <a:solidFill>
            <a:srgbClr val="6A152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a:latin typeface="Avenir LT Std 35 Light" panose="020B0402020203020204" pitchFamily="34" charset="0"/>
            </a:rPr>
            <a:t>Context-free, Grammar-based Generation</a:t>
          </a:r>
        </a:p>
      </dsp:txBody>
      <dsp:txXfrm>
        <a:off x="3985329" y="14644"/>
        <a:ext cx="3492761" cy="704297"/>
      </dsp:txXfrm>
    </dsp:sp>
    <dsp:sp modelId="{F2FEBE22-FA12-43D7-AF18-7118B7055A70}">
      <dsp:nvSpPr>
        <dsp:cNvPr id="0" name=""/>
        <dsp:cNvSpPr/>
      </dsp:nvSpPr>
      <dsp:spPr>
        <a:xfrm>
          <a:off x="3985329" y="718942"/>
          <a:ext cx="3492761" cy="3630262"/>
        </a:xfrm>
        <a:prstGeom prst="rect">
          <a:avLst/>
        </a:prstGeom>
        <a:solidFill>
          <a:srgbClr val="F2F1F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Font typeface="Arial" panose="020B0604020202020204" pitchFamily="34" charset="0"/>
            <a:buChar char="••"/>
          </a:pPr>
          <a:r>
            <a:rPr lang="en-US" sz="2600" kern="1200" dirty="0">
              <a:latin typeface="Avenir LT Std 35 Light" panose="020B0402020203020204" pitchFamily="34" charset="0"/>
            </a:rPr>
            <a:t>Generation-based fuzzer that utilizes expressions, terms, operations, factors and constants</a:t>
          </a:r>
        </a:p>
        <a:p>
          <a:pPr marL="228600" lvl="1" indent="-228600" algn="l" defTabSz="1155700">
            <a:lnSpc>
              <a:spcPct val="90000"/>
            </a:lnSpc>
            <a:spcBef>
              <a:spcPct val="0"/>
            </a:spcBef>
            <a:spcAft>
              <a:spcPct val="15000"/>
            </a:spcAft>
            <a:buChar char="••"/>
          </a:pPr>
          <a:r>
            <a:rPr lang="en-US" sz="2600" kern="1200" dirty="0">
              <a:latin typeface="Avenir LT Std 35 Light" panose="020B0402020203020204" pitchFamily="34" charset="0"/>
            </a:rPr>
            <a:t>Arguably one of the most useful styles of fuzzing currently available</a:t>
          </a:r>
        </a:p>
      </dsp:txBody>
      <dsp:txXfrm>
        <a:off x="3985329" y="718942"/>
        <a:ext cx="3492761" cy="3630262"/>
      </dsp:txXfrm>
    </dsp:sp>
    <dsp:sp modelId="{E0A38490-FB5C-45CE-8121-1F194C8FBA67}">
      <dsp:nvSpPr>
        <dsp:cNvPr id="0" name=""/>
        <dsp:cNvSpPr/>
      </dsp:nvSpPr>
      <dsp:spPr>
        <a:xfrm>
          <a:off x="7967077" y="14644"/>
          <a:ext cx="3492761" cy="704297"/>
        </a:xfrm>
        <a:prstGeom prst="rect">
          <a:avLst/>
        </a:prstGeom>
        <a:solidFill>
          <a:srgbClr val="9D1F31"/>
        </a:solidFill>
        <a:ln w="12700" cap="flat" cmpd="sng" algn="ctr">
          <a:solidFill>
            <a:srgbClr val="9D1F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a:solidFill>
                <a:schemeClr val="bg1"/>
              </a:solidFill>
              <a:latin typeface="Avenir LT Std 35 Light" panose="020B0402020203020204" pitchFamily="34" charset="0"/>
            </a:rPr>
            <a:t>Taint-based Directed</a:t>
          </a:r>
        </a:p>
      </dsp:txBody>
      <dsp:txXfrm>
        <a:off x="7967077" y="14644"/>
        <a:ext cx="3492761" cy="704297"/>
      </dsp:txXfrm>
    </dsp:sp>
    <dsp:sp modelId="{C7F53518-464A-4AA4-9244-A7E4AE158134}">
      <dsp:nvSpPr>
        <dsp:cNvPr id="0" name=""/>
        <dsp:cNvSpPr/>
      </dsp:nvSpPr>
      <dsp:spPr>
        <a:xfrm>
          <a:off x="7967077" y="718942"/>
          <a:ext cx="3492761" cy="3630262"/>
        </a:xfrm>
        <a:prstGeom prst="rect">
          <a:avLst/>
        </a:prstGeom>
        <a:solidFill>
          <a:srgbClr val="F2F1F3">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latin typeface="Avenir LT Std 35 Light" panose="020B0402020203020204" pitchFamily="34" charset="0"/>
            </a:rPr>
            <a:t>“Whitebox” fuzzing that is aware of possible vulnerable points and focuses testing at those points.</a:t>
          </a:r>
        </a:p>
      </dsp:txBody>
      <dsp:txXfrm>
        <a:off x="7967077" y="718942"/>
        <a:ext cx="3492761" cy="36302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7CC4C10-133B-4FAD-9344-5EE66812BF81}"/>
              </a:ext>
            </a:extLst>
          </p:cNvPr>
          <p:cNvSpPr>
            <a:spLocks noGrp="1"/>
          </p:cNvSpPr>
          <p:nvPr>
            <p:ph type="hdr" sz="quarter"/>
          </p:nvPr>
        </p:nvSpPr>
        <p:spPr>
          <a:xfrm>
            <a:off x="0" y="1"/>
            <a:ext cx="3026833" cy="465797"/>
          </a:xfrm>
          <a:prstGeom prst="rect">
            <a:avLst/>
          </a:prstGeom>
        </p:spPr>
        <p:txBody>
          <a:bodyPr vert="horz" lIns="92956" tIns="46478" rIns="92956" bIns="46478" rtlCol="0"/>
          <a:lstStyle>
            <a:lvl1pPr algn="l">
              <a:defRPr sz="1200"/>
            </a:lvl1pPr>
          </a:lstStyle>
          <a:p>
            <a:endParaRPr lang="en-US"/>
          </a:p>
        </p:txBody>
      </p:sp>
      <p:sp>
        <p:nvSpPr>
          <p:cNvPr id="3" name="Date Placeholder 2">
            <a:extLst>
              <a:ext uri="{FF2B5EF4-FFF2-40B4-BE49-F238E27FC236}">
                <a16:creationId xmlns:a16="http://schemas.microsoft.com/office/drawing/2014/main" xmlns="" id="{208816D2-7B01-47BE-8FA6-4393E3130EC6}"/>
              </a:ext>
            </a:extLst>
          </p:cNvPr>
          <p:cNvSpPr>
            <a:spLocks noGrp="1"/>
          </p:cNvSpPr>
          <p:nvPr>
            <p:ph type="dt" sz="quarter" idx="1"/>
          </p:nvPr>
        </p:nvSpPr>
        <p:spPr>
          <a:xfrm>
            <a:off x="3956550" y="1"/>
            <a:ext cx="3026833" cy="465797"/>
          </a:xfrm>
          <a:prstGeom prst="rect">
            <a:avLst/>
          </a:prstGeom>
        </p:spPr>
        <p:txBody>
          <a:bodyPr vert="horz" lIns="92956" tIns="46478" rIns="92956" bIns="46478" rtlCol="0"/>
          <a:lstStyle>
            <a:lvl1pPr algn="r">
              <a:defRPr sz="1200"/>
            </a:lvl1pPr>
          </a:lstStyle>
          <a:p>
            <a:fld id="{1AF721C4-20F9-4C1A-B3C4-593AD4FEF42E}" type="datetimeFigureOut">
              <a:rPr lang="en-US" smtClean="0"/>
              <a:pPr/>
              <a:t>5/6/2019</a:t>
            </a:fld>
            <a:endParaRPr lang="en-US"/>
          </a:p>
        </p:txBody>
      </p:sp>
      <p:sp>
        <p:nvSpPr>
          <p:cNvPr id="4" name="Footer Placeholder 3">
            <a:extLst>
              <a:ext uri="{FF2B5EF4-FFF2-40B4-BE49-F238E27FC236}">
                <a16:creationId xmlns:a16="http://schemas.microsoft.com/office/drawing/2014/main" xmlns="" id="{1D7F2E12-F3E8-42DE-BAE4-B178DB72AF5F}"/>
              </a:ext>
            </a:extLst>
          </p:cNvPr>
          <p:cNvSpPr>
            <a:spLocks noGrp="1"/>
          </p:cNvSpPr>
          <p:nvPr>
            <p:ph type="ftr" sz="quarter" idx="2"/>
          </p:nvPr>
        </p:nvSpPr>
        <p:spPr>
          <a:xfrm>
            <a:off x="0" y="8817904"/>
            <a:ext cx="3026833" cy="465796"/>
          </a:xfrm>
          <a:prstGeom prst="rect">
            <a:avLst/>
          </a:prstGeom>
        </p:spPr>
        <p:txBody>
          <a:bodyPr vert="horz" lIns="92956" tIns="46478" rIns="92956" bIns="46478"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9C182E22-71F1-4A1B-9A88-72162F19424D}"/>
              </a:ext>
            </a:extLst>
          </p:cNvPr>
          <p:cNvSpPr>
            <a:spLocks noGrp="1"/>
          </p:cNvSpPr>
          <p:nvPr>
            <p:ph type="sldNum" sz="quarter" idx="3"/>
          </p:nvPr>
        </p:nvSpPr>
        <p:spPr>
          <a:xfrm>
            <a:off x="3956550" y="8817904"/>
            <a:ext cx="3026833" cy="465796"/>
          </a:xfrm>
          <a:prstGeom prst="rect">
            <a:avLst/>
          </a:prstGeom>
        </p:spPr>
        <p:txBody>
          <a:bodyPr vert="horz" lIns="92956" tIns="46478" rIns="92956" bIns="46478" rtlCol="0" anchor="b"/>
          <a:lstStyle>
            <a:lvl1pPr algn="r">
              <a:defRPr sz="1200"/>
            </a:lvl1pPr>
          </a:lstStyle>
          <a:p>
            <a:fld id="{DA73D3F7-BDC0-44F4-B4E9-4A53DADA7A7F}" type="slidenum">
              <a:rPr lang="en-US" smtClean="0"/>
              <a:pPr/>
              <a:t>‹#›</a:t>
            </a:fld>
            <a:endParaRPr lang="en-US"/>
          </a:p>
        </p:txBody>
      </p:sp>
    </p:spTree>
    <p:extLst>
      <p:ext uri="{BB962C8B-B14F-4D97-AF65-F5344CB8AC3E}">
        <p14:creationId xmlns:p14="http://schemas.microsoft.com/office/powerpoint/2010/main" xmlns="" val="4215600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26833" cy="465797"/>
          </a:xfrm>
          <a:prstGeom prst="rect">
            <a:avLst/>
          </a:prstGeom>
        </p:spPr>
        <p:txBody>
          <a:bodyPr vert="horz" lIns="92956" tIns="46478" rIns="92956" bIns="46478" rtlCol="0"/>
          <a:lstStyle>
            <a:lvl1pPr algn="l">
              <a:defRPr sz="1200"/>
            </a:lvl1pPr>
          </a:lstStyle>
          <a:p>
            <a:endParaRPr lang="en-US" dirty="0"/>
          </a:p>
        </p:txBody>
      </p:sp>
      <p:sp>
        <p:nvSpPr>
          <p:cNvPr id="3" name="Date Placeholder 2"/>
          <p:cNvSpPr>
            <a:spLocks noGrp="1"/>
          </p:cNvSpPr>
          <p:nvPr>
            <p:ph type="dt" idx="1"/>
          </p:nvPr>
        </p:nvSpPr>
        <p:spPr>
          <a:xfrm>
            <a:off x="3956550" y="1"/>
            <a:ext cx="3026833" cy="465797"/>
          </a:xfrm>
          <a:prstGeom prst="rect">
            <a:avLst/>
          </a:prstGeom>
        </p:spPr>
        <p:txBody>
          <a:bodyPr vert="horz" lIns="92956" tIns="46478" rIns="92956" bIns="46478" rtlCol="0"/>
          <a:lstStyle>
            <a:lvl1pPr algn="r">
              <a:defRPr sz="1200"/>
            </a:lvl1pPr>
          </a:lstStyle>
          <a:p>
            <a:fld id="{8F5891EC-8C1D-4E30-A50F-F4243411D257}" type="datetimeFigureOut">
              <a:rPr lang="en-US" smtClean="0"/>
              <a:pPr/>
              <a:t>5/6/2019</a:t>
            </a:fld>
            <a:endParaRPr lang="en-US"/>
          </a:p>
        </p:txBody>
      </p:sp>
      <p:sp>
        <p:nvSpPr>
          <p:cNvPr id="4" name="Slide Image Placeholder 3"/>
          <p:cNvSpPr>
            <a:spLocks noGrp="1" noRot="1" noChangeAspect="1"/>
          </p:cNvSpPr>
          <p:nvPr>
            <p:ph type="sldImg" idx="2"/>
          </p:nvPr>
        </p:nvSpPr>
        <p:spPr>
          <a:xfrm>
            <a:off x="261938" y="522288"/>
            <a:ext cx="3429000" cy="1928812"/>
          </a:xfrm>
          <a:prstGeom prst="rect">
            <a:avLst/>
          </a:prstGeom>
          <a:noFill/>
          <a:ln w="12700">
            <a:solidFill>
              <a:prstClr val="black"/>
            </a:solidFill>
          </a:ln>
        </p:spPr>
        <p:txBody>
          <a:bodyPr vert="horz" lIns="92956" tIns="46478" rIns="92956" bIns="46478" rtlCol="0" anchor="ctr"/>
          <a:lstStyle/>
          <a:p>
            <a:endParaRPr lang="en-US"/>
          </a:p>
        </p:txBody>
      </p:sp>
      <p:sp>
        <p:nvSpPr>
          <p:cNvPr id="5" name="Notes Placeholder 4"/>
          <p:cNvSpPr>
            <a:spLocks noGrp="1"/>
          </p:cNvSpPr>
          <p:nvPr>
            <p:ph type="body" sz="quarter" idx="3"/>
          </p:nvPr>
        </p:nvSpPr>
        <p:spPr>
          <a:xfrm>
            <a:off x="255160" y="2623008"/>
            <a:ext cx="6493816" cy="5961236"/>
          </a:xfrm>
          <a:prstGeom prst="rect">
            <a:avLst/>
          </a:prstGeom>
        </p:spPr>
        <p:txBody>
          <a:bodyPr vert="horz" lIns="92956" tIns="46478" rIns="92956" bIns="46478"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3"/>
            <a:endParaRPr lang="en-US" dirty="0"/>
          </a:p>
        </p:txBody>
      </p:sp>
      <p:sp>
        <p:nvSpPr>
          <p:cNvPr id="6" name="Footer Placeholder 5"/>
          <p:cNvSpPr>
            <a:spLocks noGrp="1"/>
          </p:cNvSpPr>
          <p:nvPr>
            <p:ph type="ftr" sz="quarter" idx="4"/>
          </p:nvPr>
        </p:nvSpPr>
        <p:spPr>
          <a:xfrm>
            <a:off x="0" y="8817904"/>
            <a:ext cx="3026833" cy="465796"/>
          </a:xfrm>
          <a:prstGeom prst="rect">
            <a:avLst/>
          </a:prstGeom>
        </p:spPr>
        <p:txBody>
          <a:bodyPr vert="horz" lIns="92956" tIns="46478" rIns="92956" bIns="46478"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6" tIns="46478" rIns="92956" bIns="46478" rtlCol="0" anchor="b"/>
          <a:lstStyle>
            <a:lvl1pPr algn="r">
              <a:defRPr sz="1200"/>
            </a:lvl1pPr>
          </a:lstStyle>
          <a:p>
            <a:fld id="{1A4BDB1D-D7DD-4A2C-81AB-217F94AB9A08}" type="slidenum">
              <a:rPr lang="en-US" smtClean="0"/>
              <a:pPr/>
              <a:t>‹#›</a:t>
            </a:fld>
            <a:endParaRPr lang="en-US"/>
          </a:p>
        </p:txBody>
      </p:sp>
      <p:sp>
        <p:nvSpPr>
          <p:cNvPr id="13" name="Notes Placeholder 4">
            <a:extLst>
              <a:ext uri="{FF2B5EF4-FFF2-40B4-BE49-F238E27FC236}">
                <a16:creationId xmlns:a16="http://schemas.microsoft.com/office/drawing/2014/main" xmlns="" id="{995D3393-1CF5-4A2E-8E08-263F87538D02}"/>
              </a:ext>
            </a:extLst>
          </p:cNvPr>
          <p:cNvSpPr txBox="1">
            <a:spLocks/>
          </p:cNvSpPr>
          <p:nvPr/>
        </p:nvSpPr>
        <p:spPr>
          <a:xfrm>
            <a:off x="3789124" y="562791"/>
            <a:ext cx="3049160" cy="1963223"/>
          </a:xfrm>
          <a:prstGeom prst="rect">
            <a:avLst/>
          </a:prstGeom>
        </p:spPr>
        <p:txBody>
          <a:bodyPr vert="horz" lIns="92956" tIns="46478" rIns="92956" bIns="46478"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en-US"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lvl="3"/>
            <a:endParaRPr lang="en-US" dirty="0"/>
          </a:p>
        </p:txBody>
      </p:sp>
      <p:sp>
        <p:nvSpPr>
          <p:cNvPr id="14" name="TextBox 13">
            <a:extLst>
              <a:ext uri="{FF2B5EF4-FFF2-40B4-BE49-F238E27FC236}">
                <a16:creationId xmlns:a16="http://schemas.microsoft.com/office/drawing/2014/main" xmlns="" id="{58EBFBC2-ACAB-4458-B486-7E76666320CD}"/>
              </a:ext>
            </a:extLst>
          </p:cNvPr>
          <p:cNvSpPr txBox="1"/>
          <p:nvPr/>
        </p:nvSpPr>
        <p:spPr>
          <a:xfrm>
            <a:off x="3789124" y="522265"/>
            <a:ext cx="942519" cy="203111"/>
          </a:xfrm>
          <a:prstGeom prst="rect">
            <a:avLst/>
          </a:prstGeom>
          <a:noFill/>
        </p:spPr>
        <p:txBody>
          <a:bodyPr wrap="square" lIns="92956" tIns="46478" rIns="92956" bIns="46478" rtlCol="0">
            <a:spAutoFit/>
          </a:bodyPr>
          <a:lstStyle/>
          <a:p>
            <a:r>
              <a:rPr lang="en-US" sz="700" dirty="0"/>
              <a:t>NOTES:</a:t>
            </a:r>
          </a:p>
        </p:txBody>
      </p:sp>
    </p:spTree>
    <p:extLst>
      <p:ext uri="{BB962C8B-B14F-4D97-AF65-F5344CB8AC3E}">
        <p14:creationId xmlns:p14="http://schemas.microsoft.com/office/powerpoint/2010/main" xmlns="" val="2261521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tackoverflow.com/questions/17386487/python-detect-when-a-socket-disconnects-for-any-reason"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tackoverflow.com/questions/17386487/python-detect-when-a-socket-disconnects-for-any-reason"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8" y="522288"/>
            <a:ext cx="3429000" cy="1928812"/>
          </a:xfrm>
        </p:spPr>
      </p:sp>
      <p:sp>
        <p:nvSpPr>
          <p:cNvPr id="3" name="Notes Placeholder 2"/>
          <p:cNvSpPr>
            <a:spLocks noGrp="1"/>
          </p:cNvSpPr>
          <p:nvPr>
            <p:ph type="body" idx="1"/>
          </p:nvPr>
        </p:nvSpPr>
        <p:spPr/>
        <p:txBody>
          <a:bodyPr/>
          <a:lstStyle/>
          <a:p>
            <a:pPr marL="174292" indent="-174292" defTabSz="929556">
              <a:buFont typeface="Arial" panose="020B0604020202020204" pitchFamily="34" charset="0"/>
              <a:buChar char="•"/>
              <a:defRPr/>
            </a:pPr>
            <a:r>
              <a:rPr lang="en-US" dirty="0"/>
              <a:t>This course assumes that there are specialized differences in CTE roles and responsibilities as defined by each branch of service.</a:t>
            </a:r>
          </a:p>
          <a:p>
            <a:pPr marL="174292" indent="-174292">
              <a:buFont typeface="Arial" panose="020B0604020202020204" pitchFamily="34" charset="0"/>
              <a:buChar char="•"/>
            </a:pPr>
            <a:endParaRPr lang="en-US" sz="1800"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1</a:t>
            </a:fld>
            <a:endParaRPr lang="en-US" dirty="0"/>
          </a:p>
        </p:txBody>
      </p:sp>
    </p:spTree>
    <p:extLst>
      <p:ext uri="{BB962C8B-B14F-4D97-AF65-F5344CB8AC3E}">
        <p14:creationId xmlns:p14="http://schemas.microsoft.com/office/powerpoint/2010/main" xmlns="" val="3928135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endParaRPr lang="en-US" b="0" dirty="0">
              <a:solidFill>
                <a:schemeClr val="tx1"/>
              </a:solidFill>
            </a:endParaRPr>
          </a:p>
          <a:p>
            <a:pPr marL="171446" indent="-171446">
              <a:buFont typeface="Arial" panose="020B0604020202020204" pitchFamily="34" charset="0"/>
              <a:buChar char="•"/>
            </a:pPr>
            <a:r>
              <a:rPr lang="en-US" b="0" dirty="0">
                <a:solidFill>
                  <a:schemeClr val="tx1"/>
                </a:solidFill>
              </a:rPr>
              <a:t>Text/characters:</a:t>
            </a:r>
            <a:r>
              <a:rPr lang="en-US" b="0" baseline="0" dirty="0">
                <a:solidFill>
                  <a:schemeClr val="tx1"/>
                </a:solidFill>
              </a:rPr>
              <a:t> Generally command line options and variables, URLs, form data</a:t>
            </a:r>
          </a:p>
          <a:p>
            <a:pPr marL="171446" indent="-171446">
              <a:buFont typeface="Arial" panose="020B0604020202020204" pitchFamily="34" charset="0"/>
              <a:buChar char="•"/>
            </a:pPr>
            <a:r>
              <a:rPr lang="en-US" b="0" baseline="0" dirty="0">
                <a:solidFill>
                  <a:schemeClr val="tx1"/>
                </a:solidFill>
              </a:rPr>
              <a:t>Numbers: Regular numbers.  But in the programming world we could be talking about integers or floats (decimals)</a:t>
            </a:r>
          </a:p>
          <a:p>
            <a:pPr marL="171446" indent="-171446">
              <a:buFont typeface="Arial" panose="020B0604020202020204" pitchFamily="34" charset="0"/>
              <a:buChar char="•"/>
            </a:pPr>
            <a:r>
              <a:rPr lang="en-US" b="0" baseline="0" dirty="0">
                <a:solidFill>
                  <a:schemeClr val="tx1"/>
                </a:solidFill>
              </a:rPr>
              <a:t>Binary data: Series of binary data.  It may be pseudo random or it may make some sense, depending on the type of fuzzing you are doing</a:t>
            </a:r>
          </a:p>
          <a:p>
            <a:pPr marL="171446" indent="-171446">
              <a:buFont typeface="Arial" panose="020B0604020202020204" pitchFamily="34" charset="0"/>
              <a:buChar char="•"/>
            </a:pPr>
            <a:r>
              <a:rPr lang="en-US" b="0" baseline="0" dirty="0">
                <a:solidFill>
                  <a:schemeClr val="tx1"/>
                </a:solidFill>
              </a:rPr>
              <a:t>Metadata: Data about data.  Directory structures, usernames, GPS coordinates, song name, song artist, author, and an infinite amount of other metadata that could exist</a:t>
            </a:r>
            <a:endParaRPr lang="en-US" b="0" dirty="0">
              <a:solidFill>
                <a:schemeClr val="tx1"/>
              </a:solidFill>
            </a:endParaRPr>
          </a:p>
          <a:p>
            <a:endParaRPr lang="en-US" b="0" dirty="0">
              <a:solidFill>
                <a:schemeClr val="tx1"/>
              </a:solidFill>
            </a:endParaRPr>
          </a:p>
          <a:p>
            <a:r>
              <a:rPr lang="en-US" b="1" dirty="0">
                <a:solidFill>
                  <a:schemeClr val="tx1"/>
                </a:solidFill>
              </a:rPr>
              <a:t>Key Concept and Interactivity:</a:t>
            </a:r>
          </a:p>
          <a:p>
            <a:r>
              <a:rPr lang="en-US" b="0" dirty="0">
                <a:solidFill>
                  <a:schemeClr val="tx1"/>
                </a:solidFill>
              </a:rPr>
              <a:t>DISCUSS:</a:t>
            </a:r>
            <a:r>
              <a:rPr lang="en-US" b="0" baseline="0" dirty="0">
                <a:solidFill>
                  <a:schemeClr val="tx1"/>
                </a:solidFill>
              </a:rPr>
              <a:t> How would we utilize just the attack vectors listed here?  Note for instructor, the next slide shows a more refined list of attack vectors.</a:t>
            </a:r>
            <a:endParaRPr lang="en-US" b="0" dirty="0">
              <a:solidFill>
                <a:schemeClr val="tx1"/>
              </a:solidFill>
            </a:endParaRPr>
          </a:p>
          <a:p>
            <a:endParaRPr lang="en-US" b="1" dirty="0">
              <a:solidFill>
                <a:schemeClr val="tx1"/>
              </a:solidFill>
            </a:endParaRPr>
          </a:p>
          <a:p>
            <a:r>
              <a:rPr lang="en-US" b="1" dirty="0">
                <a:solidFill>
                  <a:schemeClr val="tx1"/>
                </a:solidFill>
              </a:rPr>
              <a:t>Reference Material:</a:t>
            </a:r>
          </a:p>
          <a:p>
            <a:r>
              <a:rPr lang="en-US" b="0" dirty="0">
                <a:solidFill>
                  <a:schemeClr val="tx1"/>
                </a:solidFill>
              </a:rPr>
              <a:t>Fuzzing: Application Fuzzing</a:t>
            </a:r>
          </a:p>
          <a:p>
            <a:r>
              <a:rPr lang="en-US" dirty="0"/>
              <a:t>https://www.owasp.org/index.php/Fuzzing#Application_fuzzing</a:t>
            </a:r>
          </a:p>
        </p:txBody>
      </p:sp>
      <p:sp>
        <p:nvSpPr>
          <p:cNvPr id="4" name="Slide Number Placeholder 3"/>
          <p:cNvSpPr>
            <a:spLocks noGrp="1"/>
          </p:cNvSpPr>
          <p:nvPr>
            <p:ph type="sldNum" sz="quarter" idx="5"/>
          </p:nvPr>
        </p:nvSpPr>
        <p:spPr/>
        <p:txBody>
          <a:bodyPr/>
          <a:lstStyle/>
          <a:p>
            <a:fld id="{1A4BDB1D-D7DD-4A2C-81AB-217F94AB9A08}" type="slidenum">
              <a:rPr lang="en-US" smtClean="0"/>
              <a:pPr/>
              <a:t>10</a:t>
            </a:fld>
            <a:endParaRPr lang="en-US" dirty="0"/>
          </a:p>
        </p:txBody>
      </p:sp>
    </p:spTree>
    <p:extLst>
      <p:ext uri="{BB962C8B-B14F-4D97-AF65-F5344CB8AC3E}">
        <p14:creationId xmlns:p14="http://schemas.microsoft.com/office/powerpoint/2010/main" xmlns="" val="248213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endParaRPr lang="en-US" baseline="0" dirty="0"/>
          </a:p>
          <a:p>
            <a:r>
              <a:rPr lang="en-US" b="0" dirty="0">
                <a:solidFill>
                  <a:schemeClr val="tx1"/>
                </a:solidFill>
              </a:rPr>
              <a:t>Each of the types of fuzzing vectors</a:t>
            </a:r>
            <a:r>
              <a:rPr lang="en-US" b="0" baseline="0" dirty="0">
                <a:solidFill>
                  <a:schemeClr val="tx1"/>
                </a:solidFill>
              </a:rPr>
              <a:t> here are considered to have a higher than average chance of causing failures, so in many cases they should be tried first.  Fuzzing tools generally utilize one or more of these vectors by default.</a:t>
            </a:r>
          </a:p>
          <a:p>
            <a:endParaRPr lang="en-US" b="0" baseline="0" dirty="0">
              <a:solidFill>
                <a:schemeClr val="tx1"/>
              </a:solidFill>
            </a:endParaRPr>
          </a:p>
          <a:p>
            <a:pPr defTabSz="914378">
              <a:defRPr/>
            </a:pPr>
            <a:r>
              <a:rPr lang="en-US" dirty="0"/>
              <a:t>Not all vectors are made equally, some have a much higher chance of doing damage.  The reference links below can be used to expand your knowledge on fuzzing vectors, including more advanced methods.</a:t>
            </a:r>
          </a:p>
          <a:p>
            <a:endParaRPr lang="en-US" b="0" baseline="0" dirty="0">
              <a:solidFill>
                <a:schemeClr val="tx1"/>
              </a:solidFill>
            </a:endParaRPr>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Fuzzing: Application Fuzzing</a:t>
            </a:r>
          </a:p>
          <a:p>
            <a:r>
              <a:rPr lang="en-US" dirty="0"/>
              <a:t>https://www.owasp.org/index.php/Fuzzing#Application_fuzzing</a:t>
            </a:r>
          </a:p>
          <a:p>
            <a:endParaRPr lang="en-US" dirty="0"/>
          </a:p>
          <a:p>
            <a:r>
              <a:rPr lang="en-US" dirty="0"/>
              <a:t>OWASP Testing Guide Appendix C: Fuzz Vectors</a:t>
            </a:r>
          </a:p>
          <a:p>
            <a:r>
              <a:rPr lang="en-US" dirty="0"/>
              <a:t>https://www.owasp.org/index.php/OWASP_Testing_Guide_Appendix_C:_Fuzz_Vectors</a:t>
            </a:r>
          </a:p>
        </p:txBody>
      </p:sp>
      <p:sp>
        <p:nvSpPr>
          <p:cNvPr id="4" name="Slide Number Placeholder 3"/>
          <p:cNvSpPr>
            <a:spLocks noGrp="1"/>
          </p:cNvSpPr>
          <p:nvPr>
            <p:ph type="sldNum" sz="quarter" idx="5"/>
          </p:nvPr>
        </p:nvSpPr>
        <p:spPr/>
        <p:txBody>
          <a:bodyPr/>
          <a:lstStyle/>
          <a:p>
            <a:fld id="{1A4BDB1D-D7DD-4A2C-81AB-217F94AB9A08}" type="slidenum">
              <a:rPr lang="en-US" smtClean="0"/>
              <a:pPr/>
              <a:t>11</a:t>
            </a:fld>
            <a:endParaRPr lang="en-US" dirty="0"/>
          </a:p>
        </p:txBody>
      </p:sp>
    </p:spTree>
    <p:extLst>
      <p:ext uri="{BB962C8B-B14F-4D97-AF65-F5344CB8AC3E}">
        <p14:creationId xmlns:p14="http://schemas.microsoft.com/office/powerpoint/2010/main" xmlns="" val="118819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endParaRPr lang="en-US" baseline="0" dirty="0"/>
          </a:p>
          <a:p>
            <a:r>
              <a:rPr lang="en-US" b="0" baseline="0" dirty="0">
                <a:solidFill>
                  <a:schemeClr val="tx1"/>
                </a:solidFill>
              </a:rPr>
              <a:t>Recursive and replacive are two high level categories of fuzzing.  We’ll focus mostly on a modified recursive in this course (“modified’ meaning we won’t be testing every single input, but we’ll be increasing length and complexity until bad things happen).</a:t>
            </a:r>
          </a:p>
          <a:p>
            <a:endParaRPr lang="en-US" b="0" baseline="0" dirty="0">
              <a:solidFill>
                <a:schemeClr val="tx1"/>
              </a:solidFill>
            </a:endParaRPr>
          </a:p>
          <a:p>
            <a:r>
              <a:rPr lang="en-US" b="1" dirty="0">
                <a:solidFill>
                  <a:schemeClr val="tx1"/>
                </a:solidFill>
              </a:rPr>
              <a:t>Key Concept and Interactivity:</a:t>
            </a:r>
          </a:p>
          <a:p>
            <a:r>
              <a:rPr lang="en-US" b="0" dirty="0">
                <a:solidFill>
                  <a:schemeClr val="tx1"/>
                </a:solidFill>
              </a:rPr>
              <a:t>Interactivity:</a:t>
            </a:r>
          </a:p>
          <a:p>
            <a:r>
              <a:rPr lang="en-US" b="0" dirty="0">
                <a:solidFill>
                  <a:schemeClr val="tx1"/>
                </a:solidFill>
              </a:rPr>
              <a:t>DISCUSS: Recursive involves iterating on “every” possible input, but we can focus our testing on increasing length or complexity rather than just iterating 1 by 1.</a:t>
            </a:r>
          </a:p>
          <a:p>
            <a:endParaRPr lang="en-US" b="1" dirty="0">
              <a:solidFill>
                <a:schemeClr val="tx1"/>
              </a:solidFill>
            </a:endParaRPr>
          </a:p>
          <a:p>
            <a:r>
              <a:rPr lang="en-US" b="1" dirty="0">
                <a:solidFill>
                  <a:schemeClr val="tx1"/>
                </a:solidFill>
              </a:rPr>
              <a:t>Reference Material:</a:t>
            </a:r>
            <a:endParaRPr lang="en-US" b="0" dirty="0">
              <a:solidFill>
                <a:schemeClr val="tx1"/>
              </a:solidFill>
            </a:endParaRPr>
          </a:p>
          <a:p>
            <a:pPr defTabSz="914378">
              <a:defRPr/>
            </a:pPr>
            <a:r>
              <a:rPr lang="en-US" dirty="0"/>
              <a:t>OWASP Testing Guide Appendix C: Fuzz Vectors</a:t>
            </a:r>
          </a:p>
          <a:p>
            <a:r>
              <a:rPr lang="en-US" dirty="0"/>
              <a:t>https://www.owasp.org/index.php/OWASP_Testing_Guide_Appendix_C:_Fuzz_Vectors</a:t>
            </a:r>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12</a:t>
            </a:fld>
            <a:endParaRPr lang="en-US" dirty="0"/>
          </a:p>
        </p:txBody>
      </p:sp>
    </p:spTree>
    <p:extLst>
      <p:ext uri="{BB962C8B-B14F-4D97-AF65-F5344CB8AC3E}">
        <p14:creationId xmlns:p14="http://schemas.microsoft.com/office/powerpoint/2010/main" xmlns="" val="374171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8" y="522288"/>
            <a:ext cx="3429000" cy="1928812"/>
          </a:xfrm>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We cover each of these in their own slide(s).</a:t>
            </a:r>
            <a:r>
              <a:rPr lang="en-US" baseline="0" dirty="0"/>
              <a:t>  But you are welcome to see if the students have heard of/used any of these before.</a:t>
            </a:r>
          </a:p>
          <a:p>
            <a:pPr defTabSz="929556">
              <a:defRPr/>
            </a:pPr>
            <a:endParaRPr lang="en-US" baseline="0" dirty="0"/>
          </a:p>
          <a:p>
            <a:r>
              <a:rPr lang="en-US" b="1" dirty="0">
                <a:solidFill>
                  <a:schemeClr val="tx1"/>
                </a:solidFill>
              </a:rPr>
              <a:t>Key Concept and Interactivity:</a:t>
            </a:r>
          </a:p>
          <a:p>
            <a:r>
              <a:rPr lang="en-US" b="0" dirty="0">
                <a:solidFill>
                  <a:schemeClr val="tx1"/>
                </a:solidFill>
              </a:rPr>
              <a:t>Interactivity:</a:t>
            </a:r>
          </a:p>
          <a:p>
            <a:r>
              <a:rPr lang="en-US" b="0" dirty="0">
                <a:solidFill>
                  <a:schemeClr val="tx1"/>
                </a:solidFill>
              </a:rPr>
              <a:t>ASK: Have you heard of or used any of these types of fuzzing before?</a:t>
            </a:r>
          </a:p>
          <a:p>
            <a:endParaRPr lang="en-US" b="1" dirty="0">
              <a:solidFill>
                <a:schemeClr val="tx1"/>
              </a:solidFill>
            </a:endParaRPr>
          </a:p>
          <a:p>
            <a:r>
              <a:rPr lang="en-US" b="1" dirty="0">
                <a:solidFill>
                  <a:schemeClr val="tx1"/>
                </a:solidFill>
              </a:rPr>
              <a:t>Reference Materials:</a:t>
            </a:r>
            <a:endParaRPr lang="en-US" b="0" dirty="0">
              <a:solidFill>
                <a:schemeClr val="tx1"/>
              </a:solidFill>
            </a:endParaRPr>
          </a:p>
          <a:p>
            <a:r>
              <a:rPr lang="en-US" b="0" dirty="0">
                <a:solidFill>
                  <a:schemeClr val="tx1"/>
                </a:solidFill>
              </a:rPr>
              <a:t>15 Minute Guide to Fuzzing</a:t>
            </a:r>
          </a:p>
          <a:p>
            <a:r>
              <a:rPr lang="en-US" b="0" dirty="0">
                <a:solidFill>
                  <a:schemeClr val="tx1"/>
                </a:solidFill>
              </a:rPr>
              <a:t>https://www.mwrinfosecurity.com/our-thinking/15-minute-guide-to-fuzzing/</a:t>
            </a:r>
          </a:p>
        </p:txBody>
      </p:sp>
      <p:sp>
        <p:nvSpPr>
          <p:cNvPr id="4" name="Slide Number Placeholder 3"/>
          <p:cNvSpPr>
            <a:spLocks noGrp="1"/>
          </p:cNvSpPr>
          <p:nvPr>
            <p:ph type="sldNum" sz="quarter" idx="10"/>
          </p:nvPr>
        </p:nvSpPr>
        <p:spPr/>
        <p:txBody>
          <a:bodyPr/>
          <a:lstStyle/>
          <a:p>
            <a:fld id="{1A4BDB1D-D7DD-4A2C-81AB-217F94AB9A08}" type="slidenum">
              <a:rPr lang="en-US" smtClean="0"/>
              <a:pPr/>
              <a:t>13</a:t>
            </a:fld>
            <a:endParaRPr lang="en-US" dirty="0"/>
          </a:p>
        </p:txBody>
      </p:sp>
    </p:spTree>
    <p:extLst>
      <p:ext uri="{BB962C8B-B14F-4D97-AF65-F5344CB8AC3E}">
        <p14:creationId xmlns:p14="http://schemas.microsoft.com/office/powerpoint/2010/main" xmlns="" val="496613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r>
              <a:rPr lang="en-US" b="0" dirty="0">
                <a:solidFill>
                  <a:schemeClr val="tx1"/>
                </a:solidFill>
              </a:rPr>
              <a:t>Generation</a:t>
            </a:r>
            <a:r>
              <a:rPr lang="en-US" b="0" baseline="0" dirty="0">
                <a:solidFill>
                  <a:schemeClr val="tx1"/>
                </a:solidFill>
              </a:rPr>
              <a:t> based fuzzing is considered “smart” because it is generally aware of and understands the file format or protocol that is being fuzzed.  The fuzzer will then generate inputs that fit that general format.</a:t>
            </a:r>
          </a:p>
          <a:p>
            <a:endParaRPr lang="en-US" b="0" baseline="0" dirty="0">
              <a:solidFill>
                <a:schemeClr val="tx1"/>
              </a:solidFill>
            </a:endParaRPr>
          </a:p>
          <a:p>
            <a:r>
              <a:rPr lang="en-US" b="0" baseline="0" dirty="0">
                <a:solidFill>
                  <a:schemeClr val="tx1"/>
                </a:solidFill>
              </a:rPr>
              <a:t>Creating rules for generation based fuzzing can be time consuming but rewarding.  </a:t>
            </a:r>
          </a:p>
          <a:p>
            <a:endParaRPr lang="en-US" b="0" dirty="0">
              <a:solidFill>
                <a:schemeClr val="tx1"/>
              </a:solidFill>
            </a:endParaRPr>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endParaRPr lang="en-US" b="0" dirty="0">
              <a:solidFill>
                <a:schemeClr val="tx1"/>
              </a:solidFill>
            </a:endParaRPr>
          </a:p>
          <a:p>
            <a:r>
              <a:rPr lang="en-US" dirty="0"/>
              <a:t>Infosec Institute: Fuzzing – Mutation vs. Generation</a:t>
            </a:r>
          </a:p>
          <a:p>
            <a:r>
              <a:rPr lang="en-US" dirty="0"/>
              <a:t>https://resources.infosecinstitute.com/fuzzing-mutation-vs-generation/#gref</a:t>
            </a:r>
          </a:p>
        </p:txBody>
      </p:sp>
      <p:sp>
        <p:nvSpPr>
          <p:cNvPr id="4" name="Slide Number Placeholder 3"/>
          <p:cNvSpPr>
            <a:spLocks noGrp="1"/>
          </p:cNvSpPr>
          <p:nvPr>
            <p:ph type="sldNum" sz="quarter" idx="5"/>
          </p:nvPr>
        </p:nvSpPr>
        <p:spPr/>
        <p:txBody>
          <a:bodyPr/>
          <a:lstStyle/>
          <a:p>
            <a:fld id="{1A4BDB1D-D7DD-4A2C-81AB-217F94AB9A08}" type="slidenum">
              <a:rPr lang="en-US" smtClean="0"/>
              <a:pPr/>
              <a:t>14</a:t>
            </a:fld>
            <a:endParaRPr lang="en-US" dirty="0"/>
          </a:p>
        </p:txBody>
      </p:sp>
    </p:spTree>
    <p:extLst>
      <p:ext uri="{BB962C8B-B14F-4D97-AF65-F5344CB8AC3E}">
        <p14:creationId xmlns:p14="http://schemas.microsoft.com/office/powerpoint/2010/main" xmlns="" val="105430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r>
              <a:rPr lang="en-US" b="0" dirty="0">
                <a:solidFill>
                  <a:schemeClr val="tx1"/>
                </a:solidFill>
              </a:rPr>
              <a:t>Seed Corpus: “set of valid and interesting in puts that serve as starting points for a fuzz target” - https://chromium.googlesource.com/chromium/src/+/master/testing/libfuzzer/efficient_fuzzer.md</a:t>
            </a:r>
          </a:p>
          <a:p>
            <a:endParaRPr lang="en-US" b="0" dirty="0">
              <a:solidFill>
                <a:schemeClr val="tx1"/>
              </a:solidFill>
            </a:endParaRPr>
          </a:p>
          <a:p>
            <a:pPr defTabSz="914378">
              <a:defRPr/>
            </a:pPr>
            <a:r>
              <a:rPr lang="en-US" baseline="0" dirty="0"/>
              <a:t>Radamsa is a well known mutational input generator.  Students may decide to use this during the intermediate fuzzer lab.</a:t>
            </a:r>
            <a:endParaRPr lang="en-US" dirty="0"/>
          </a:p>
          <a:p>
            <a:endParaRPr lang="en-US" b="0" dirty="0">
              <a:solidFill>
                <a:schemeClr val="tx1"/>
              </a:solidFill>
            </a:endParaRPr>
          </a:p>
          <a:p>
            <a:r>
              <a:rPr lang="en-US" b="0" dirty="0">
                <a:solidFill>
                  <a:schemeClr val="tx1"/>
                </a:solidFill>
              </a:rPr>
              <a:t>zzuf</a:t>
            </a:r>
            <a:r>
              <a:rPr lang="en-US" b="0" baseline="0" dirty="0">
                <a:solidFill>
                  <a:schemeClr val="tx1"/>
                </a:solidFill>
              </a:rPr>
              <a:t> is another powerful tool for mutation based fuzzing.  It can be used to mutate a specific percentage of an input or the entire thing.</a:t>
            </a:r>
            <a:endParaRPr lang="en-US" b="0" dirty="0">
              <a:solidFill>
                <a:schemeClr val="tx1"/>
              </a:solidFill>
            </a:endParaRPr>
          </a:p>
          <a:p>
            <a:endParaRPr lang="en-US" b="0" dirty="0">
              <a:solidFill>
                <a:schemeClr val="tx1"/>
              </a:solidFill>
            </a:endParaRPr>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endParaRPr lang="en-US" b="0" dirty="0">
              <a:solidFill>
                <a:schemeClr val="tx1"/>
              </a:solidFill>
            </a:endParaRPr>
          </a:p>
          <a:p>
            <a:pPr defTabSz="914378">
              <a:defRPr/>
            </a:pPr>
            <a:r>
              <a:rPr lang="en-US" dirty="0"/>
              <a:t>Infosec Institute: Fuzzing – Mutation vs. Generation</a:t>
            </a:r>
          </a:p>
          <a:p>
            <a:r>
              <a:rPr lang="en-US" dirty="0"/>
              <a:t>https://resources.infosecinstitute.com/fuzzing-mutation-vs-generation/#gref</a:t>
            </a:r>
          </a:p>
        </p:txBody>
      </p:sp>
      <p:sp>
        <p:nvSpPr>
          <p:cNvPr id="4" name="Slide Number Placeholder 3"/>
          <p:cNvSpPr>
            <a:spLocks noGrp="1"/>
          </p:cNvSpPr>
          <p:nvPr>
            <p:ph type="sldNum" sz="quarter" idx="5"/>
          </p:nvPr>
        </p:nvSpPr>
        <p:spPr/>
        <p:txBody>
          <a:bodyPr/>
          <a:lstStyle/>
          <a:p>
            <a:fld id="{1A4BDB1D-D7DD-4A2C-81AB-217F94AB9A08}" type="slidenum">
              <a:rPr lang="en-US" smtClean="0"/>
              <a:pPr/>
              <a:t>15</a:t>
            </a:fld>
            <a:endParaRPr lang="en-US" dirty="0"/>
          </a:p>
        </p:txBody>
      </p:sp>
    </p:spTree>
    <p:extLst>
      <p:ext uri="{BB962C8B-B14F-4D97-AF65-F5344CB8AC3E}">
        <p14:creationId xmlns:p14="http://schemas.microsoft.com/office/powerpoint/2010/main" xmlns="" val="145666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r>
              <a:rPr lang="en-US" b="0" dirty="0">
                <a:solidFill>
                  <a:schemeClr val="tx1"/>
                </a:solidFill>
              </a:rPr>
              <a:t>These fuzzer types will not be utilized in this</a:t>
            </a:r>
            <a:r>
              <a:rPr lang="en-US" b="0" baseline="0" dirty="0">
                <a:solidFill>
                  <a:schemeClr val="tx1"/>
                </a:solidFill>
              </a:rPr>
              <a:t> course as they are a lot more complex.  However, students should be aware of their existence as they are extremely powerful and provide alternate ways of potentially fuzzing a target.</a:t>
            </a:r>
            <a:endParaRPr lang="en-US" b="0" dirty="0">
              <a:solidFill>
                <a:schemeClr val="tx1"/>
              </a:solidFill>
            </a:endParaRPr>
          </a:p>
          <a:p>
            <a:endParaRPr lang="en-US" b="0" dirty="0">
              <a:solidFill>
                <a:schemeClr val="tx1"/>
              </a:solidFill>
            </a:endParaRPr>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endParaRPr lang="en-US" b="0" dirty="0">
              <a:solidFill>
                <a:schemeClr val="tx1"/>
              </a:solidFill>
            </a:endParaRPr>
          </a:p>
          <a:p>
            <a:r>
              <a:rPr lang="en-US" dirty="0"/>
              <a:t>Great resource for grammar</a:t>
            </a:r>
            <a:r>
              <a:rPr lang="en-US" baseline="0" dirty="0"/>
              <a:t> based introduction: </a:t>
            </a:r>
          </a:p>
          <a:p>
            <a:r>
              <a:rPr lang="en-US" baseline="0" dirty="0"/>
              <a:t>How does grammar-based test case generation work?</a:t>
            </a:r>
          </a:p>
          <a:p>
            <a:r>
              <a:rPr lang="en-US" baseline="0" dirty="0"/>
              <a:t>https://www.veracode.com/blog/managing-appsec/how-does-grammar-based-test-case-generation-work</a:t>
            </a:r>
          </a:p>
          <a:p>
            <a:endParaRPr lang="en-US" baseline="0" dirty="0"/>
          </a:p>
          <a:p>
            <a:r>
              <a:rPr lang="en-US" baseline="0" dirty="0"/>
              <a:t>Far less real world documentation about taint-based.</a:t>
            </a:r>
          </a:p>
          <a:p>
            <a:endParaRPr lang="en-US" baseline="0" dirty="0"/>
          </a:p>
          <a:p>
            <a:r>
              <a:rPr lang="en-US" baseline="0" dirty="0"/>
              <a:t>Evolutionary seems to be a combination of any type, with the focus on adapting test cases based on the observations of old test cases.</a:t>
            </a:r>
          </a:p>
          <a:p>
            <a:endParaRPr lang="en-US" dirty="0"/>
          </a:p>
        </p:txBody>
      </p:sp>
      <p:sp>
        <p:nvSpPr>
          <p:cNvPr id="4" name="Slide Number Placeholder 3"/>
          <p:cNvSpPr>
            <a:spLocks noGrp="1"/>
          </p:cNvSpPr>
          <p:nvPr>
            <p:ph type="sldNum" sz="quarter" idx="5"/>
          </p:nvPr>
        </p:nvSpPr>
        <p:spPr/>
        <p:txBody>
          <a:bodyPr/>
          <a:lstStyle/>
          <a:p>
            <a:fld id="{1A4BDB1D-D7DD-4A2C-81AB-217F94AB9A08}" type="slidenum">
              <a:rPr lang="en-US" smtClean="0"/>
              <a:pPr/>
              <a:t>16</a:t>
            </a:fld>
            <a:endParaRPr lang="en-US" dirty="0"/>
          </a:p>
        </p:txBody>
      </p:sp>
    </p:spTree>
    <p:extLst>
      <p:ext uri="{BB962C8B-B14F-4D97-AF65-F5344CB8AC3E}">
        <p14:creationId xmlns:p14="http://schemas.microsoft.com/office/powerpoint/2010/main" xmlns="" val="77072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r>
              <a:rPr lang="en-US" b="0" dirty="0">
                <a:solidFill>
                  <a:schemeClr val="tx1"/>
                </a:solidFill>
              </a:rPr>
              <a:t>We need to monitor the results,</a:t>
            </a:r>
            <a:r>
              <a:rPr lang="en-US" b="0" baseline="0" dirty="0">
                <a:solidFill>
                  <a:schemeClr val="tx1"/>
                </a:solidFill>
              </a:rPr>
              <a:t> regardless of the format.  It can be as simple as watching the screen.  Take for example, an application being fuzzed.  Upon sending that application 1 billion letter A’s you see a message that “This application has stopped working correctly.”  While you haven’t pinpointed the exact issue, you’ve almost certainly found yourself a buffer (or similar) overflow.  </a:t>
            </a:r>
          </a:p>
          <a:p>
            <a:endParaRPr lang="en-US" b="0" baseline="0" dirty="0">
              <a:solidFill>
                <a:schemeClr val="tx1"/>
              </a:solidFill>
            </a:endParaRPr>
          </a:p>
          <a:p>
            <a:r>
              <a:rPr lang="en-US" b="0" baseline="0" dirty="0">
                <a:solidFill>
                  <a:schemeClr val="tx1"/>
                </a:solidFill>
              </a:rPr>
              <a:t>Adding debuggers to the mix allows us to closely monitor what is happening in memory during the fuzzing tests.  And if any exception occurs, we can pinpoint its location in memory.  NOTE:  We will be doing this during our exercises.  IMPORTANT:  We can only use a debugger, if we have access to the application/system running.  We cannot hook a debugger into a remote web service.</a:t>
            </a:r>
          </a:p>
          <a:p>
            <a:endParaRPr lang="en-US" b="0" baseline="0" dirty="0">
              <a:solidFill>
                <a:schemeClr val="tx1"/>
              </a:solidFill>
            </a:endParaRPr>
          </a:p>
          <a:p>
            <a:r>
              <a:rPr lang="en-US" b="0" baseline="0" dirty="0">
                <a:solidFill>
                  <a:schemeClr val="tx1"/>
                </a:solidFill>
              </a:rPr>
              <a:t>Some applications/systems provide responses.  Occasionally these responses provide the tester with more information.  Take for example a program that simply adds two numbers together, and then provides the results to the screen.  Upon sending it special characters you may receive an exception, or perhaps a unique response.  </a:t>
            </a:r>
          </a:p>
          <a:p>
            <a:endParaRPr lang="en-US" b="0" baseline="0" dirty="0">
              <a:solidFill>
                <a:schemeClr val="tx1"/>
              </a:solidFill>
            </a:endParaRPr>
          </a:p>
          <a:p>
            <a:r>
              <a:rPr lang="en-US" b="0" baseline="0" dirty="0">
                <a:solidFill>
                  <a:schemeClr val="tx1"/>
                </a:solidFill>
              </a:rPr>
              <a:t>The more exceptions or odd behavior/responses collected, the better.  In some cases (like our exercise) we will focus on one or two specific crashes.  But often times real exploits are found after sifting through thousands upon thousands of exceptions, caught in a special monitoring environment.</a:t>
            </a:r>
            <a:endParaRPr lang="en-US" b="0" dirty="0">
              <a:solidFill>
                <a:schemeClr val="tx1"/>
              </a:solidFill>
            </a:endParaRPr>
          </a:p>
          <a:p>
            <a:endParaRPr lang="en-US" b="0" dirty="0">
              <a:solidFill>
                <a:schemeClr val="tx1"/>
              </a:solidFill>
            </a:endParaRPr>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p>
          <a:p>
            <a:r>
              <a:rPr lang="en-US" b="0" dirty="0">
                <a:solidFill>
                  <a:schemeClr val="tx1"/>
                </a:solidFill>
              </a:rPr>
              <a:t>Fuzzer Implementations</a:t>
            </a:r>
          </a:p>
          <a:p>
            <a:r>
              <a:rPr lang="en-US" b="0" dirty="0">
                <a:solidFill>
                  <a:schemeClr val="tx1"/>
                </a:solidFill>
              </a:rPr>
              <a:t>https://www.owasp.org/index.php/Fuzzing#Fuzzer_implementations</a:t>
            </a:r>
          </a:p>
          <a:p>
            <a:endParaRPr lang="en-US" dirty="0"/>
          </a:p>
        </p:txBody>
      </p:sp>
      <p:sp>
        <p:nvSpPr>
          <p:cNvPr id="4" name="Slide Number Placeholder 3"/>
          <p:cNvSpPr>
            <a:spLocks noGrp="1"/>
          </p:cNvSpPr>
          <p:nvPr>
            <p:ph type="sldNum" sz="quarter" idx="5"/>
          </p:nvPr>
        </p:nvSpPr>
        <p:spPr/>
        <p:txBody>
          <a:bodyPr/>
          <a:lstStyle/>
          <a:p>
            <a:fld id="{1A4BDB1D-D7DD-4A2C-81AB-217F94AB9A08}" type="slidenum">
              <a:rPr lang="en-US" smtClean="0"/>
              <a:pPr/>
              <a:t>17</a:t>
            </a:fld>
            <a:endParaRPr lang="en-US" dirty="0"/>
          </a:p>
        </p:txBody>
      </p:sp>
    </p:spTree>
    <p:extLst>
      <p:ext uri="{BB962C8B-B14F-4D97-AF65-F5344CB8AC3E}">
        <p14:creationId xmlns:p14="http://schemas.microsoft.com/office/powerpoint/2010/main" xmlns="" val="2755293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8" y="522288"/>
            <a:ext cx="3429000" cy="1928812"/>
          </a:xfrm>
        </p:spPr>
      </p:sp>
      <p:sp>
        <p:nvSpPr>
          <p:cNvPr id="3" name="Notes Placeholder 2"/>
          <p:cNvSpPr>
            <a:spLocks noGrp="1"/>
          </p:cNvSpPr>
          <p:nvPr>
            <p:ph type="body" idx="1"/>
          </p:nvPr>
        </p:nvSpPr>
        <p:spPr/>
        <p:txBody>
          <a:bodyPr/>
          <a:lstStyle/>
          <a:p>
            <a:r>
              <a:rPr lang="en-US" b="1" dirty="0">
                <a:solidFill>
                  <a:schemeClr val="tx1"/>
                </a:solidFill>
              </a:rPr>
              <a:t>Instructor Notes:</a:t>
            </a:r>
          </a:p>
          <a:p>
            <a:r>
              <a:rPr lang="en-US" b="0" dirty="0">
                <a:solidFill>
                  <a:schemeClr val="tx1"/>
                </a:solidFill>
              </a:rPr>
              <a:t>Direction</a:t>
            </a:r>
            <a:r>
              <a:rPr lang="en-US" b="0" baseline="0" dirty="0">
                <a:solidFill>
                  <a:schemeClr val="tx1"/>
                </a:solidFill>
              </a:rPr>
              <a:t> of this course is there are no instructor-led exercises.  However, if students wish to follow along it should be fairly easy to keep pace.</a:t>
            </a:r>
            <a:endParaRPr lang="en-US" b="0" dirty="0"/>
          </a:p>
          <a:p>
            <a:endParaRPr lang="en-US" b="0" dirty="0">
              <a:solidFill>
                <a:schemeClr val="tx1"/>
              </a:solidFill>
            </a:endParaRPr>
          </a:p>
          <a:p>
            <a:r>
              <a:rPr lang="en-US" b="1" dirty="0">
                <a:solidFill>
                  <a:schemeClr val="tx1"/>
                </a:solidFill>
              </a:rPr>
              <a:t>Key Concept and Interactivity:</a:t>
            </a:r>
          </a:p>
          <a:p>
            <a:r>
              <a:rPr lang="en-US" b="0" dirty="0">
                <a:solidFill>
                  <a:schemeClr val="tx1"/>
                </a:solidFill>
              </a:rPr>
              <a:t>Interactivity: This is the beginning of a “follow the leader” style exercise.  Guide the students through each step as it appears on the slide.  Some students may need 1-on-1 help with some parts of this exercise.</a:t>
            </a:r>
          </a:p>
          <a:p>
            <a:endParaRPr lang="en-US" b="0" dirty="0">
              <a:solidFill>
                <a:schemeClr val="tx1"/>
              </a:solidFill>
            </a:endParaRPr>
          </a:p>
          <a:p>
            <a:r>
              <a:rPr lang="en-US" b="0" dirty="0">
                <a:solidFill>
                  <a:schemeClr val="tx1"/>
                </a:solidFill>
              </a:rPr>
              <a:t>VERIFY with the students that the Windows firewall is off and that the two systems can ping each other in both directions.  Have them do this.  Connectivity issues could cause a lot of grief later on if they aren’t aware a firewall is stopping communications.</a:t>
            </a:r>
          </a:p>
          <a:p>
            <a:endParaRPr lang="en-US" b="0" dirty="0">
              <a:solidFill>
                <a:schemeClr val="tx1"/>
              </a:solidFill>
            </a:endParaRPr>
          </a:p>
          <a:p>
            <a:r>
              <a:rPr lang="en-US" b="1" dirty="0">
                <a:solidFill>
                  <a:schemeClr val="tx1"/>
                </a:solidFill>
              </a:rPr>
              <a:t>Reference Materials:</a:t>
            </a:r>
            <a:endParaRPr lang="en-US" b="0" dirty="0">
              <a:solidFill>
                <a:schemeClr val="tx1"/>
              </a:solidFill>
            </a:endParaRPr>
          </a:p>
          <a:p>
            <a:r>
              <a:rPr lang="en-US" b="0" dirty="0">
                <a:solidFill>
                  <a:schemeClr val="tx1"/>
                </a:solidFill>
              </a:rPr>
              <a:t>n/a</a:t>
            </a:r>
            <a:endParaRPr lang="en-US" b="1" dirty="0">
              <a:solidFill>
                <a:schemeClr val="tx1"/>
              </a:solidFill>
            </a:endParaRPr>
          </a:p>
          <a:p>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18</a:t>
            </a:fld>
            <a:endParaRPr lang="en-US" dirty="0"/>
          </a:p>
        </p:txBody>
      </p:sp>
    </p:spTree>
    <p:extLst>
      <p:ext uri="{BB962C8B-B14F-4D97-AF65-F5344CB8AC3E}">
        <p14:creationId xmlns:p14="http://schemas.microsoft.com/office/powerpoint/2010/main" xmlns="" val="1760605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“Character Server” is a highly vulnerable application.</a:t>
            </a:r>
            <a:r>
              <a:rPr lang="en-US" baseline="0" dirty="0"/>
              <a:t>  It is okay to tell students this, but do not reveal the original name (even if you know it).  Doing so will lead them to tons of tutorials on exactly how to crack this software.  </a:t>
            </a:r>
          </a:p>
          <a:p>
            <a:pPr defTabSz="929556">
              <a:defRPr/>
            </a:pPr>
            <a:endParaRPr lang="en-US" baseline="0" dirty="0"/>
          </a:p>
          <a:p>
            <a:pPr defTabSz="929556">
              <a:defRPr/>
            </a:pPr>
            <a:r>
              <a:rPr lang="en-US" baseline="0" dirty="0"/>
              <a:t>If the students ask, the DLL’s are required for the server to function.  </a:t>
            </a:r>
            <a:endParaRPr lang="en-US" dirty="0"/>
          </a:p>
          <a:p>
            <a:endParaRPr lang="en-US" b="0" dirty="0">
              <a:solidFill>
                <a:schemeClr val="tx1"/>
              </a:solidFill>
            </a:endParaRPr>
          </a:p>
          <a:p>
            <a:r>
              <a:rPr lang="en-US" b="1" dirty="0">
                <a:solidFill>
                  <a:schemeClr val="tx1"/>
                </a:solidFill>
              </a:rPr>
              <a:t>Key Concept and Interactivity:</a:t>
            </a:r>
          </a:p>
          <a:p>
            <a:r>
              <a:rPr lang="en-US" b="0" baseline="0" dirty="0">
                <a:solidFill>
                  <a:schemeClr val="tx1"/>
                </a:solidFill>
              </a:rPr>
              <a:t>Interactivity:</a:t>
            </a:r>
          </a:p>
          <a:p>
            <a:pPr marL="171446" indent="-171446">
              <a:buFont typeface="Arial" panose="020B0604020202020204" pitchFamily="34" charset="0"/>
              <a:buChar char="•"/>
            </a:pPr>
            <a:r>
              <a:rPr lang="en-US" b="0" baseline="0" dirty="0">
                <a:solidFill>
                  <a:schemeClr val="tx1"/>
                </a:solidFill>
              </a:rPr>
              <a:t>Inform the students that their desktops may not look exactly like the screenshot, but they should have these files/directories on their desktop somewhere.</a:t>
            </a:r>
          </a:p>
          <a:p>
            <a:pPr marL="171446" indent="-171446">
              <a:buFont typeface="Arial" panose="020B0604020202020204" pitchFamily="34" charset="0"/>
              <a:buChar char="•"/>
            </a:pPr>
            <a:r>
              <a:rPr lang="en-US" b="0" dirty="0">
                <a:solidFill>
                  <a:schemeClr val="tx1"/>
                </a:solidFill>
              </a:rPr>
              <a:t>ASK the students if they’ve ever used OllyDbg or Immunity Debugger before?  If so, when/why/how/etc.?</a:t>
            </a:r>
          </a:p>
          <a:p>
            <a:pPr marL="171446" indent="-171446">
              <a:buFont typeface="Arial" panose="020B0604020202020204" pitchFamily="34" charset="0"/>
              <a:buChar char="•"/>
            </a:pPr>
            <a:endParaRPr lang="en-US" b="0" dirty="0">
              <a:solidFill>
                <a:schemeClr val="tx1"/>
              </a:solidFill>
            </a:endParaRPr>
          </a:p>
          <a:p>
            <a:r>
              <a:rPr lang="en-US" b="1" dirty="0">
                <a:solidFill>
                  <a:schemeClr val="tx1"/>
                </a:solidFill>
              </a:rPr>
              <a:t>Reference Materials:</a:t>
            </a:r>
          </a:p>
          <a:p>
            <a:r>
              <a:rPr lang="en-US" b="0" dirty="0">
                <a:solidFill>
                  <a:schemeClr val="tx1"/>
                </a:solidFill>
              </a:rPr>
              <a:t>n/a</a:t>
            </a:r>
          </a:p>
        </p:txBody>
      </p:sp>
      <p:sp>
        <p:nvSpPr>
          <p:cNvPr id="4" name="Slide Number Placeholder 3"/>
          <p:cNvSpPr>
            <a:spLocks noGrp="1"/>
          </p:cNvSpPr>
          <p:nvPr>
            <p:ph type="sldNum" sz="quarter" idx="10"/>
          </p:nvPr>
        </p:nvSpPr>
        <p:spPr/>
        <p:txBody>
          <a:bodyPr/>
          <a:lstStyle/>
          <a:p>
            <a:fld id="{1A4BDB1D-D7DD-4A2C-81AB-217F94AB9A08}" type="slidenum">
              <a:rPr lang="en-US" smtClean="0"/>
              <a:pPr/>
              <a:t>19</a:t>
            </a:fld>
            <a:endParaRPr lang="en-US" dirty="0"/>
          </a:p>
        </p:txBody>
      </p:sp>
    </p:spTree>
    <p:extLst>
      <p:ext uri="{BB962C8B-B14F-4D97-AF65-F5344CB8AC3E}">
        <p14:creationId xmlns:p14="http://schemas.microsoft.com/office/powerpoint/2010/main" xmlns="" val="913850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5275" y="539750"/>
            <a:ext cx="3548063" cy="1995488"/>
          </a:xfrm>
        </p:spPr>
      </p:sp>
      <p:sp>
        <p:nvSpPr>
          <p:cNvPr id="3" name="Notes Placeholder 2"/>
          <p:cNvSpPr>
            <a:spLocks noGrp="1"/>
          </p:cNvSpPr>
          <p:nvPr>
            <p:ph type="body" idx="1"/>
          </p:nvPr>
        </p:nvSpPr>
        <p:spPr/>
        <p:txBody>
          <a:bodyPr/>
          <a:lstStyle/>
          <a:p>
            <a:r>
              <a:rPr lang="en-US" b="1" dirty="0">
                <a:solidFill>
                  <a:schemeClr val="tx1"/>
                </a:solidFill>
              </a:rPr>
              <a:t>Instructor Notes:</a:t>
            </a:r>
            <a:br>
              <a:rPr lang="en-US" b="1" dirty="0">
                <a:solidFill>
                  <a:schemeClr val="tx1"/>
                </a:solidFill>
              </a:rPr>
            </a:br>
            <a:endParaRPr lang="en-US" b="1" dirty="0">
              <a:solidFill>
                <a:schemeClr val="tx1"/>
              </a:solidFill>
            </a:endParaRPr>
          </a:p>
          <a:p>
            <a:pPr marL="0" indent="0">
              <a:buFont typeface="Arial" panose="020B0604020202020204" pitchFamily="34" charset="0"/>
              <a:buNone/>
            </a:pPr>
            <a:r>
              <a:rPr lang="en-US" dirty="0"/>
              <a:t>Course Objectives</a:t>
            </a:r>
            <a:br>
              <a:rPr lang="en-US" dirty="0"/>
            </a:br>
            <a:endParaRPr lang="en-US" b="0" dirty="0">
              <a:solidFill>
                <a:schemeClr val="tx1"/>
              </a:solidFill>
            </a:endParaRPr>
          </a:p>
          <a:p>
            <a:r>
              <a:rPr lang="en-US" dirty="0"/>
              <a:t>After completing this course, students will be able to:</a:t>
            </a:r>
          </a:p>
          <a:p>
            <a:pPr marL="342900" indent="-342900">
              <a:buFont typeface="Arial" panose="020B0604020202020204" pitchFamily="34" charset="0"/>
              <a:buChar char="•"/>
            </a:pPr>
            <a:r>
              <a:rPr lang="en-US" dirty="0"/>
              <a:t>Summarize the CTE squad's responsibilities, objectives, and deliverables from each CPT stage</a:t>
            </a:r>
          </a:p>
          <a:p>
            <a:pPr marL="342900" indent="-342900">
              <a:buFont typeface="Arial" panose="020B0604020202020204" pitchFamily="34" charset="0"/>
              <a:buChar char="•"/>
            </a:pPr>
            <a:r>
              <a:rPr lang="en-US" dirty="0"/>
              <a:t>Analyze threat information</a:t>
            </a:r>
          </a:p>
          <a:p>
            <a:pPr marL="342900" indent="-342900">
              <a:buFont typeface="Arial" panose="020B0604020202020204" pitchFamily="34" charset="0"/>
              <a:buChar char="•"/>
            </a:pPr>
            <a:r>
              <a:rPr lang="en-US" dirty="0"/>
              <a:t>Develop a Threat Emulation Plan (TEP)</a:t>
            </a:r>
          </a:p>
          <a:p>
            <a:pPr marL="342900" indent="-342900">
              <a:buFont typeface="Arial" panose="020B0604020202020204" pitchFamily="34" charset="0"/>
              <a:buChar char="•"/>
            </a:pPr>
            <a:r>
              <a:rPr lang="en-US" dirty="0"/>
              <a:t>Generate mitigative and preemptive recommendations for local defenders</a:t>
            </a:r>
          </a:p>
          <a:p>
            <a:pPr marL="342900" indent="-342900">
              <a:buFont typeface="Arial" panose="020B0604020202020204" pitchFamily="34" charset="0"/>
              <a:buChar char="•"/>
            </a:pPr>
            <a:r>
              <a:rPr lang="en-US" dirty="0"/>
              <a:t>Develop mission reporting</a:t>
            </a:r>
          </a:p>
          <a:p>
            <a:pPr marL="342900" indent="-342900">
              <a:buFont typeface="Arial" panose="020B0604020202020204" pitchFamily="34" charset="0"/>
              <a:buChar char="•"/>
            </a:pPr>
            <a:r>
              <a:rPr lang="en-US" dirty="0"/>
              <a:t>Conduct participative operations</a:t>
            </a:r>
          </a:p>
          <a:p>
            <a:pPr marL="342900" indent="-342900">
              <a:buFont typeface="Arial" panose="020B0604020202020204" pitchFamily="34" charset="0"/>
              <a:buChar char="•"/>
            </a:pPr>
            <a:r>
              <a:rPr lang="en-US" dirty="0"/>
              <a:t>Conduct reconnaissance</a:t>
            </a:r>
          </a:p>
          <a:p>
            <a:pPr marL="342900" indent="-342900">
              <a:buFont typeface="Arial" panose="020B0604020202020204" pitchFamily="34" charset="0"/>
              <a:buChar char="•"/>
            </a:pPr>
            <a:r>
              <a:rPr lang="en-US" dirty="0"/>
              <a:t>Analyze network logs for offensive and defensive measures</a:t>
            </a:r>
          </a:p>
          <a:p>
            <a:pPr marL="171450" indent="-171450">
              <a:buFont typeface="Arial" panose="020B0604020202020204" pitchFamily="34" charset="0"/>
              <a:buChar char="•"/>
            </a:pPr>
            <a:endParaRPr lang="en-US" b="0" dirty="0">
              <a:solidFill>
                <a:schemeClr val="tx1"/>
              </a:solidFill>
            </a:endParaRPr>
          </a:p>
          <a:p>
            <a:endParaRPr lang="en-US" b="1" dirty="0">
              <a:solidFill>
                <a:schemeClr val="tx1"/>
              </a:solidFill>
            </a:endParaRPr>
          </a:p>
          <a:p>
            <a:r>
              <a:rPr lang="en-US" b="1" dirty="0">
                <a:solidFill>
                  <a:schemeClr val="tx1"/>
                </a:solidFill>
              </a:rPr>
              <a:t>Key Concept and Interactivity:</a:t>
            </a:r>
          </a:p>
          <a:p>
            <a:endParaRPr lang="en-US" b="0" dirty="0">
              <a:solidFill>
                <a:schemeClr val="tx1"/>
              </a:solidFill>
            </a:endParaRPr>
          </a:p>
          <a:p>
            <a:endParaRPr lang="en-US" b="1" dirty="0">
              <a:solidFill>
                <a:schemeClr val="tx1"/>
              </a:solidFill>
            </a:endParaRPr>
          </a:p>
          <a:p>
            <a:r>
              <a:rPr lang="en-US" b="1" dirty="0">
                <a:solidFill>
                  <a:schemeClr val="tx1"/>
                </a:solidFill>
              </a:rPr>
              <a:t>Reference Material:</a:t>
            </a:r>
          </a:p>
          <a:p>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2</a:t>
            </a:fld>
            <a:endParaRPr lang="en-US"/>
          </a:p>
        </p:txBody>
      </p:sp>
    </p:spTree>
    <p:extLst>
      <p:ext uri="{BB962C8B-B14F-4D97-AF65-F5344CB8AC3E}">
        <p14:creationId xmlns:p14="http://schemas.microsoft.com/office/powerpoint/2010/main" xmlns="" val="65502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pPr marL="171446" indent="-171446">
              <a:buFont typeface="Arial" panose="020B0604020202020204" pitchFamily="34" charset="0"/>
              <a:buChar char="•"/>
            </a:pPr>
            <a:r>
              <a:rPr lang="en-US" b="0" dirty="0"/>
              <a:t>SCENARIO:  You’ve discovered that your target is using a piece of software called “Character Server.”  You have obtained a copy of the executables and DLL’s but not the source code.  You are not able to identify any open source information about this application, its uses, or its vulnerabilities.</a:t>
            </a:r>
          </a:p>
          <a:p>
            <a:pPr marL="628634" lvl="1" indent="-171446">
              <a:buFont typeface="Arial" panose="020B0604020202020204" pitchFamily="34" charset="0"/>
              <a:buChar char="•"/>
            </a:pPr>
            <a:r>
              <a:rPr lang="en-US" b="0" dirty="0"/>
              <a:t>HINT:  Any references to “Character Server” found online are completely coincidental.  This is a modified program specifically designed for this class.  Don’t chase the white rabbit too far…</a:t>
            </a:r>
          </a:p>
          <a:p>
            <a:pPr marL="171446" indent="-171446">
              <a:buFont typeface="Arial" panose="020B0604020202020204" pitchFamily="34" charset="0"/>
              <a:buChar char="•"/>
            </a:pPr>
            <a:r>
              <a:rPr lang="en-US" b="0" dirty="0"/>
              <a:t>TASK:  Identify vulnerabilities through simple fuzzing.</a:t>
            </a:r>
          </a:p>
          <a:p>
            <a:endParaRPr lang="en-US" b="1" dirty="0"/>
          </a:p>
          <a:p>
            <a:r>
              <a:rPr lang="en-US" b="1" dirty="0"/>
              <a:t>Key Concept and Interactivity:</a:t>
            </a:r>
          </a:p>
          <a:p>
            <a:r>
              <a:rPr lang="en-US" b="0" dirty="0"/>
              <a:t>n/a</a:t>
            </a:r>
          </a:p>
          <a:p>
            <a:endParaRPr lang="en-US" b="1" dirty="0"/>
          </a:p>
          <a:p>
            <a:r>
              <a:rPr lang="en-US" b="1" dirty="0"/>
              <a:t>Reference Material:</a:t>
            </a:r>
          </a:p>
          <a:p>
            <a:r>
              <a:rPr lang="en-US" b="0" dirty="0"/>
              <a:t>n/a</a:t>
            </a:r>
          </a:p>
        </p:txBody>
      </p:sp>
      <p:sp>
        <p:nvSpPr>
          <p:cNvPr id="4" name="Slide Number Placeholder 3"/>
          <p:cNvSpPr>
            <a:spLocks noGrp="1"/>
          </p:cNvSpPr>
          <p:nvPr>
            <p:ph type="sldNum" sz="quarter" idx="5"/>
          </p:nvPr>
        </p:nvSpPr>
        <p:spPr/>
        <p:txBody>
          <a:bodyPr/>
          <a:lstStyle/>
          <a:p>
            <a:fld id="{1A4BDB1D-D7DD-4A2C-81AB-217F94AB9A08}" type="slidenum">
              <a:rPr lang="en-US" smtClean="0"/>
              <a:pPr/>
              <a:t>20</a:t>
            </a:fld>
            <a:endParaRPr lang="en-US" dirty="0"/>
          </a:p>
        </p:txBody>
      </p:sp>
    </p:spTree>
    <p:extLst>
      <p:ext uri="{BB962C8B-B14F-4D97-AF65-F5344CB8AC3E}">
        <p14:creationId xmlns:p14="http://schemas.microsoft.com/office/powerpoint/2010/main" xmlns="" val="965052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The files are</a:t>
            </a:r>
            <a:r>
              <a:rPr lang="en-US" baseline="0" dirty="0"/>
              <a:t> as they seem.  It is a 32 bit EXE and two DLL’s, each has functions that the EXE will utilize.  A copy of them exist on the Windows 7 desktop in a folder called “Character Server” and each of the three files have been included directly on the desktop of </a:t>
            </a:r>
            <a:r>
              <a:rPr lang="en-US" baseline="0" dirty="0" err="1"/>
              <a:t>root@kali</a:t>
            </a:r>
            <a:r>
              <a:rPr lang="en-US" baseline="0" dirty="0"/>
              <a:t>.</a:t>
            </a:r>
          </a:p>
          <a:p>
            <a:pPr defTabSz="929556">
              <a:defRPr/>
            </a:pPr>
            <a:endParaRPr lang="en-US" baseline="0" dirty="0"/>
          </a:p>
          <a:p>
            <a:pPr defTabSz="929556">
              <a:defRPr/>
            </a:pPr>
            <a:r>
              <a:rPr lang="en-US" baseline="0" dirty="0"/>
              <a:t>From root’s desktop, perform the following commands:</a:t>
            </a:r>
          </a:p>
          <a:p>
            <a:pPr marL="171446" indent="-171446" defTabSz="929556">
              <a:buFont typeface="Arial" panose="020B0604020202020204" pitchFamily="34" charset="0"/>
              <a:buChar char="•"/>
              <a:defRPr/>
            </a:pPr>
            <a:r>
              <a:rPr lang="en-US" baseline="0" dirty="0"/>
              <a:t>File ‘/root/exercises/day22/character_server.exe’</a:t>
            </a:r>
          </a:p>
          <a:p>
            <a:pPr marL="171446" indent="-171446" defTabSz="929556">
              <a:buFont typeface="Arial" panose="020B0604020202020204" pitchFamily="34" charset="0"/>
              <a:buChar char="•"/>
              <a:defRPr/>
            </a:pPr>
            <a:r>
              <a:rPr lang="en-US" baseline="0" dirty="0"/>
              <a:t>File ‘/root/exercises/day22/character_actions.dll’</a:t>
            </a:r>
          </a:p>
          <a:p>
            <a:pPr marL="171446" indent="-171446" defTabSz="929556">
              <a:buFont typeface="Arial" panose="020B0604020202020204" pitchFamily="34" charset="0"/>
              <a:buChar char="•"/>
              <a:defRPr/>
            </a:pPr>
            <a:r>
              <a:rPr lang="en-US" baseline="0" dirty="0"/>
              <a:t>File ‘/root/exercises/day22/libmingwex-0.dll’</a:t>
            </a:r>
          </a:p>
          <a:p>
            <a:pPr defTabSz="929556">
              <a:defRPr/>
            </a:pPr>
            <a:endParaRPr lang="en-US" b="0" dirty="0">
              <a:solidFill>
                <a:schemeClr val="tx1"/>
              </a:solidFill>
            </a:endParaRPr>
          </a:p>
          <a:p>
            <a:r>
              <a:rPr lang="en-US" b="1" dirty="0">
                <a:solidFill>
                  <a:schemeClr val="tx1"/>
                </a:solidFill>
              </a:rPr>
              <a:t>Key Concept and Interactivity:</a:t>
            </a:r>
          </a:p>
          <a:p>
            <a:r>
              <a:rPr lang="en-US" b="0" dirty="0">
                <a:solidFill>
                  <a:schemeClr val="tx1"/>
                </a:solidFill>
              </a:rPr>
              <a:t>Interactivity:</a:t>
            </a:r>
          </a:p>
          <a:p>
            <a:pPr marL="171446" indent="-171446">
              <a:buFont typeface="Arial" panose="020B0604020202020204" pitchFamily="34" charset="0"/>
              <a:buChar char="•"/>
            </a:pPr>
            <a:r>
              <a:rPr lang="en-US" b="0" baseline="0" dirty="0">
                <a:solidFill>
                  <a:schemeClr val="tx1"/>
                </a:solidFill>
              </a:rPr>
              <a:t>ASK the students if they notice anything about this </a:t>
            </a:r>
            <a:r>
              <a:rPr lang="en-US" b="0" i="1" baseline="0" dirty="0">
                <a:solidFill>
                  <a:schemeClr val="tx1"/>
                </a:solidFill>
              </a:rPr>
              <a:t>other than</a:t>
            </a:r>
            <a:r>
              <a:rPr lang="en-US" b="0" i="0" baseline="0" dirty="0">
                <a:solidFill>
                  <a:schemeClr val="tx1"/>
                </a:solidFill>
              </a:rPr>
              <a:t> the fact that it is a MS Windows executable.</a:t>
            </a:r>
          </a:p>
          <a:p>
            <a:pPr marL="628634" lvl="1" indent="-171446">
              <a:buFont typeface="Arial" panose="020B0604020202020204" pitchFamily="34" charset="0"/>
              <a:buChar char="•"/>
            </a:pPr>
            <a:r>
              <a:rPr lang="en-US" b="0" i="0" baseline="0" dirty="0">
                <a:solidFill>
                  <a:schemeClr val="tx1"/>
                </a:solidFill>
              </a:rPr>
              <a:t>What about PE32 Intel 80386?  ANSWER:  32bit Portable Executable (not actually portable though)</a:t>
            </a:r>
          </a:p>
          <a:p>
            <a:pPr marL="628634" lvl="1" indent="-171446">
              <a:buFont typeface="Arial" panose="020B0604020202020204" pitchFamily="34" charset="0"/>
              <a:buChar char="•"/>
            </a:pPr>
            <a:r>
              <a:rPr lang="en-US" b="0" i="0" baseline="0" dirty="0">
                <a:solidFill>
                  <a:schemeClr val="tx1"/>
                </a:solidFill>
              </a:rPr>
              <a:t>What about the (console) vs (DLL)?  ANSWER:  DLL is a DLL, console is command line, (GUI) would indicate a graphical window program. </a:t>
            </a:r>
          </a:p>
          <a:p>
            <a:pPr marL="171446" indent="-171446">
              <a:buFont typeface="Arial" panose="020B0604020202020204" pitchFamily="34" charset="0"/>
              <a:buChar char="•"/>
            </a:pPr>
            <a:r>
              <a:rPr lang="en-US" b="0" i="0" baseline="0" dirty="0">
                <a:solidFill>
                  <a:schemeClr val="tx1"/>
                </a:solidFill>
              </a:rPr>
              <a:t>NOTE:  We’re using our Kali box here to determine what type of files these are.  This is not the only way…. </a:t>
            </a:r>
            <a:endParaRPr lang="en-US" b="0" dirty="0">
              <a:solidFill>
                <a:schemeClr val="tx1"/>
              </a:solidFill>
            </a:endParaRPr>
          </a:p>
          <a:p>
            <a:pPr marL="171446" indent="-171446">
              <a:buFont typeface="Arial" panose="020B0604020202020204" pitchFamily="34" charset="0"/>
              <a:buChar char="•"/>
            </a:pPr>
            <a:endParaRPr lang="en-US" b="0" dirty="0">
              <a:solidFill>
                <a:schemeClr val="tx1"/>
              </a:solidFill>
            </a:endParaRPr>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21</a:t>
            </a:fld>
            <a:endParaRPr lang="en-US" dirty="0"/>
          </a:p>
        </p:txBody>
      </p:sp>
    </p:spTree>
    <p:extLst>
      <p:ext uri="{BB962C8B-B14F-4D97-AF65-F5344CB8AC3E}">
        <p14:creationId xmlns:p14="http://schemas.microsoft.com/office/powerpoint/2010/main" xmlns="" val="2269169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character_server.exe: PE32 executable (console) Intel 80386, for MS Windows</a:t>
            </a:r>
          </a:p>
          <a:p>
            <a:pPr defTabSz="929556">
              <a:defRPr/>
            </a:pPr>
            <a:endParaRPr lang="en-US" b="0" dirty="0">
              <a:solidFill>
                <a:schemeClr val="tx1"/>
              </a:solidFill>
            </a:endParaRPr>
          </a:p>
          <a:p>
            <a:r>
              <a:rPr lang="en-US" b="1" dirty="0">
                <a:solidFill>
                  <a:schemeClr val="tx1"/>
                </a:solidFill>
              </a:rPr>
              <a:t>Key Concept and Interactivity:</a:t>
            </a:r>
          </a:p>
          <a:p>
            <a:pPr defTabSz="914378">
              <a:defRPr/>
            </a:pPr>
            <a:r>
              <a:rPr lang="en-US" b="0" dirty="0">
                <a:solidFill>
                  <a:schemeClr val="tx1"/>
                </a:solidFill>
              </a:rPr>
              <a:t>Interactivity:</a:t>
            </a:r>
          </a:p>
          <a:p>
            <a:pPr marL="171446" indent="-171446">
              <a:buFont typeface="Arial" panose="020B0604020202020204" pitchFamily="34" charset="0"/>
              <a:buChar char="•"/>
            </a:pPr>
            <a:r>
              <a:rPr lang="en-US" b="0" baseline="0" dirty="0">
                <a:solidFill>
                  <a:schemeClr val="tx1"/>
                </a:solidFill>
              </a:rPr>
              <a:t>DISCUSS:  It appears to be a 32bit PE (console) so we should run it on a Windows system that supports 32 bit and we should run it in the console (CMD, Command Prompt, sometimes PowerShell but not for this module).  It will also run with a double click or the ‘start’ command.  DLL’s will not run on their own.  In this case, the EXE needs both DLL’s to run properly.  You can have the students experiment with moving the DLL’s (either both or one at a time) into a new folder and trying to run the executable.</a:t>
            </a:r>
            <a:endParaRPr lang="en-US" b="0" dirty="0">
              <a:solidFill>
                <a:schemeClr val="tx1"/>
              </a:solidFill>
            </a:endParaRPr>
          </a:p>
          <a:p>
            <a:pPr marL="171446" indent="-171446">
              <a:buFont typeface="Arial" panose="020B0604020202020204" pitchFamily="34" charset="0"/>
              <a:buChar char="•"/>
            </a:pPr>
            <a:endParaRPr lang="en-US" b="0" dirty="0">
              <a:solidFill>
                <a:schemeClr val="tx1"/>
              </a:solidFill>
            </a:endParaRPr>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p>
          <a:p>
            <a:endParaRPr lang="en-US" dirty="0"/>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22</a:t>
            </a:fld>
            <a:endParaRPr lang="en-US" dirty="0"/>
          </a:p>
        </p:txBody>
      </p:sp>
    </p:spTree>
    <p:extLst>
      <p:ext uri="{BB962C8B-B14F-4D97-AF65-F5344CB8AC3E}">
        <p14:creationId xmlns:p14="http://schemas.microsoft.com/office/powerpoint/2010/main" xmlns="" val="794948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t>Instructor Notes:</a:t>
            </a:r>
          </a:p>
          <a:p>
            <a:pPr rtl="0"/>
            <a:r>
              <a:rPr lang="en-US" dirty="0"/>
              <a:t>The server starts easily.  We are NOT running as an Administrator now but that may be useful eventually.  SECRET:  The versions and info here are all fake.  </a:t>
            </a:r>
          </a:p>
          <a:p>
            <a:pPr rtl="0"/>
            <a:endParaRPr lang="en-US" dirty="0"/>
          </a:p>
          <a:p>
            <a:pPr rtl="0"/>
            <a:r>
              <a:rPr lang="en-US" b="1" dirty="0"/>
              <a:t>Key Concept and Interactivity:</a:t>
            </a:r>
          </a:p>
          <a:p>
            <a:pPr defTabSz="914378">
              <a:defRPr/>
            </a:pPr>
            <a:r>
              <a:rPr lang="en-US" b="0" dirty="0">
                <a:solidFill>
                  <a:schemeClr val="tx1"/>
                </a:solidFill>
              </a:rPr>
              <a:t>Interactivity:</a:t>
            </a:r>
          </a:p>
          <a:p>
            <a:pPr marL="171446" indent="-171446">
              <a:buFont typeface="Arial" panose="020B0604020202020204" pitchFamily="34" charset="0"/>
              <a:buChar char="•"/>
            </a:pPr>
            <a:r>
              <a:rPr lang="en-US" dirty="0"/>
              <a:t>ASK the students to discuss what they are observing here. Things that should be discussed (let the students lead this, but add if necessary):</a:t>
            </a:r>
          </a:p>
          <a:p>
            <a:pPr marL="628634" lvl="1" indent="-171446">
              <a:buFont typeface="Arial" panose="020B0604020202020204" pitchFamily="34" charset="0"/>
              <a:buChar char="•"/>
            </a:pPr>
            <a:r>
              <a:rPr lang="en-US" dirty="0"/>
              <a:t>version numbers are 1.00, seems like a new program, possibly not matured.</a:t>
            </a:r>
          </a:p>
          <a:p>
            <a:pPr marL="628634" lvl="1" indent="-171446">
              <a:buFont typeface="Arial" panose="020B0604020202020204" pitchFamily="34" charset="0"/>
              <a:buChar char="•"/>
            </a:pPr>
            <a:r>
              <a:rPr lang="en-US" dirty="0"/>
              <a:t>Waiting for client connections…</a:t>
            </a:r>
          </a:p>
          <a:p>
            <a:pPr marL="1085824" lvl="2" indent="-171446">
              <a:buFont typeface="Arial" panose="020B0604020202020204" pitchFamily="34" charset="0"/>
              <a:buChar char="•"/>
            </a:pPr>
            <a:r>
              <a:rPr lang="en-US" dirty="0"/>
              <a:t>if this is to be believed, it means the program is in a listening statement.  ASK the students how we can determine if it is listening and on what port?  Answer on next slide.</a:t>
            </a:r>
          </a:p>
          <a:p>
            <a:pPr rtl="0"/>
            <a:endParaRPr lang="en-US" dirty="0"/>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p>
          <a:p>
            <a:pPr rtl="0"/>
            <a:endParaRPr lang="en-US" dirty="0"/>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23</a:t>
            </a:fld>
            <a:endParaRPr lang="en-US" dirty="0"/>
          </a:p>
        </p:txBody>
      </p:sp>
    </p:spTree>
    <p:extLst>
      <p:ext uri="{BB962C8B-B14F-4D97-AF65-F5344CB8AC3E}">
        <p14:creationId xmlns:p14="http://schemas.microsoft.com/office/powerpoint/2010/main" xmlns="" val="1301094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Netstat –abno will give you each</a:t>
            </a:r>
            <a:r>
              <a:rPr lang="en-US" baseline="0" dirty="0"/>
              <a:t> process and the PID/name of each, in addition to all of the ports.  However, it requires elevated (administrator) privileges.  Students will have to open CMD in admin mode.</a:t>
            </a:r>
            <a:endParaRPr lang="en-US" dirty="0"/>
          </a:p>
          <a:p>
            <a:pPr defTabSz="929556">
              <a:defRPr/>
            </a:pPr>
            <a:endParaRPr lang="en-US" b="0" dirty="0">
              <a:solidFill>
                <a:schemeClr val="tx1"/>
              </a:solidFill>
            </a:endParaRPr>
          </a:p>
          <a:p>
            <a:r>
              <a:rPr lang="en-US" b="1" dirty="0">
                <a:solidFill>
                  <a:schemeClr val="tx1"/>
                </a:solidFill>
              </a:rPr>
              <a:t>Key Concept and Interactivity:</a:t>
            </a:r>
          </a:p>
          <a:p>
            <a:pPr defTabSz="914378">
              <a:defRPr/>
            </a:pPr>
            <a:r>
              <a:rPr lang="en-US" b="0" dirty="0">
                <a:solidFill>
                  <a:schemeClr val="tx1"/>
                </a:solidFill>
              </a:rPr>
              <a:t>Interactivity:</a:t>
            </a:r>
          </a:p>
          <a:p>
            <a:pPr marL="171446" indent="-171446">
              <a:buFont typeface="Arial" panose="020B0604020202020204" pitchFamily="34" charset="0"/>
              <a:buChar char="•"/>
            </a:pPr>
            <a:r>
              <a:rPr lang="en-US" b="0" baseline="0" dirty="0">
                <a:solidFill>
                  <a:schemeClr val="tx1"/>
                </a:solidFill>
              </a:rPr>
              <a:t>EXPLAIN that netstat –abno requires elevation to admin.  However, without admin this can be done still.  How?  ANSWER:  You sometimes don’t need admin to do a netstat –ano and then compare against a tasklist.</a:t>
            </a:r>
            <a:endParaRPr lang="en-US" b="0" dirty="0">
              <a:solidFill>
                <a:schemeClr val="tx1"/>
              </a:solidFill>
            </a:endParaRPr>
          </a:p>
          <a:p>
            <a:pPr marL="171446" indent="-171446">
              <a:buFont typeface="Arial" panose="020B0604020202020204" pitchFamily="34" charset="0"/>
              <a:buChar char="•"/>
            </a:pPr>
            <a:r>
              <a:rPr lang="en-US" b="0" dirty="0">
                <a:solidFill>
                  <a:schemeClr val="tx1"/>
                </a:solidFill>
              </a:rPr>
              <a:t>ASK “So, is this application listening on a port?”  ANSWER:  Yes, it’s on TCP 31337 but it is difficult</a:t>
            </a:r>
            <a:r>
              <a:rPr lang="en-US" b="0" baseline="0" dirty="0">
                <a:solidFill>
                  <a:schemeClr val="tx1"/>
                </a:solidFill>
              </a:rPr>
              <a:t> to read the output at first.  And yes, 31337 is ELITE.  </a:t>
            </a:r>
          </a:p>
          <a:p>
            <a:pPr marL="171446" indent="-171446">
              <a:buFont typeface="Arial" panose="020B0604020202020204" pitchFamily="34" charset="0"/>
              <a:buChar char="•"/>
            </a:pPr>
            <a:r>
              <a:rPr lang="en-US" b="0" baseline="0" dirty="0">
                <a:solidFill>
                  <a:schemeClr val="tx1"/>
                </a:solidFill>
              </a:rPr>
              <a:t>ASK the “Now what?” question.  We know the application is listening on port 31337, what can we do next?  ANSWER:  More than one answer, but for simplicity we could scan it or try to connect to it raw, just to see what I does…On the next slide I’m going to use AMAP, a great way of initially gathering more information on an open port.</a:t>
            </a:r>
            <a:endParaRPr lang="en-US" b="0" dirty="0">
              <a:solidFill>
                <a:schemeClr val="tx1"/>
              </a:solidFill>
            </a:endParaRPr>
          </a:p>
          <a:p>
            <a:endParaRPr lang="en-US" dirty="0"/>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p>
          <a:p>
            <a:endParaRPr lang="en-US" dirty="0"/>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24</a:t>
            </a:fld>
            <a:endParaRPr lang="en-US" dirty="0"/>
          </a:p>
        </p:txBody>
      </p:sp>
    </p:spTree>
    <p:extLst>
      <p:ext uri="{BB962C8B-B14F-4D97-AF65-F5344CB8AC3E}">
        <p14:creationId xmlns:p14="http://schemas.microsoft.com/office/powerpoint/2010/main" xmlns="" val="3660905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We noticed that the program appeared to open a port, 31337.  A quick NMAP scan of that system shows us that 31337 is open and the service is listed as “Elite”, an unregistered port commonly used by hackers, programmers, and others that with to spell out elite in 1337 speak.</a:t>
            </a:r>
          </a:p>
          <a:p>
            <a:pPr defTabSz="929556">
              <a:defRPr/>
            </a:pPr>
            <a:endParaRPr lang="en-US" b="0" dirty="0">
              <a:solidFill>
                <a:schemeClr val="tx1"/>
              </a:solidFill>
            </a:endParaRPr>
          </a:p>
          <a:p>
            <a:r>
              <a:rPr lang="en-US" b="1" dirty="0">
                <a:solidFill>
                  <a:schemeClr val="tx1"/>
                </a:solidFill>
              </a:rPr>
              <a:t>Key Concept and Interactivity:</a:t>
            </a:r>
          </a:p>
          <a:p>
            <a:pPr defTabSz="914378">
              <a:defRPr/>
            </a:pPr>
            <a:r>
              <a:rPr lang="en-US" b="0" dirty="0">
                <a:solidFill>
                  <a:schemeClr val="tx1"/>
                </a:solidFill>
              </a:rPr>
              <a:t>Interactivity:</a:t>
            </a:r>
          </a:p>
          <a:p>
            <a:pPr marL="171446" indent="-171446">
              <a:buFont typeface="Arial" panose="020B0604020202020204" pitchFamily="34" charset="0"/>
              <a:buChar char="•"/>
            </a:pPr>
            <a:r>
              <a:rPr lang="en-US" b="0" baseline="0" dirty="0">
                <a:solidFill>
                  <a:schemeClr val="tx1"/>
                </a:solidFill>
              </a:rPr>
              <a:t>DISCUSS what NMAP found for us here.  ANSWER:  Not much more than we already knew, and the port information is fairly generic.  Also, we could dig deeper with NMAP plugins, but that’s beyond the scope of this module.</a:t>
            </a:r>
            <a:endParaRPr lang="en-US" b="0" dirty="0">
              <a:solidFill>
                <a:schemeClr val="tx1"/>
              </a:solidFill>
            </a:endParaRPr>
          </a:p>
          <a:p>
            <a:endParaRPr lang="en-US" dirty="0"/>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25</a:t>
            </a:fld>
            <a:endParaRPr lang="en-US"/>
          </a:p>
        </p:txBody>
      </p:sp>
    </p:spTree>
    <p:extLst>
      <p:ext uri="{BB962C8B-B14F-4D97-AF65-F5344CB8AC3E}">
        <p14:creationId xmlns:p14="http://schemas.microsoft.com/office/powerpoint/2010/main" xmlns="" val="1258146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AMAP is an application mapper.  It</a:t>
            </a:r>
            <a:r>
              <a:rPr lang="en-US" baseline="0" dirty="0"/>
              <a:t> does more banner grabbing type scans than </a:t>
            </a:r>
            <a:r>
              <a:rPr lang="en-US" baseline="0" dirty="0" err="1"/>
              <a:t>nmap</a:t>
            </a:r>
            <a:r>
              <a:rPr lang="en-US" baseline="0" dirty="0"/>
              <a:t>.  It can also read raw protocols so even if it isn’t text, we can visualize what’s there.  </a:t>
            </a:r>
            <a:endParaRPr lang="en-US" dirty="0"/>
          </a:p>
          <a:p>
            <a:pPr defTabSz="929556">
              <a:defRPr/>
            </a:pPr>
            <a:endParaRPr lang="en-US" b="0" dirty="0">
              <a:solidFill>
                <a:schemeClr val="tx1"/>
              </a:solidFill>
            </a:endParaRPr>
          </a:p>
          <a:p>
            <a:r>
              <a:rPr lang="en-US" b="1" dirty="0">
                <a:solidFill>
                  <a:schemeClr val="tx1"/>
                </a:solidFill>
              </a:rPr>
              <a:t>Key Concept and Interactivity:</a:t>
            </a:r>
          </a:p>
          <a:p>
            <a:pPr defTabSz="914378">
              <a:defRPr/>
            </a:pPr>
            <a:r>
              <a:rPr lang="en-US" b="0" dirty="0">
                <a:solidFill>
                  <a:schemeClr val="tx1"/>
                </a:solidFill>
              </a:rPr>
              <a:t>Interactivity:</a:t>
            </a:r>
          </a:p>
          <a:p>
            <a:pPr marL="171446" indent="-171446">
              <a:buFont typeface="Arial" panose="020B0604020202020204" pitchFamily="34" charset="0"/>
              <a:buChar char="•"/>
            </a:pPr>
            <a:r>
              <a:rPr lang="en-US" b="0" baseline="0" dirty="0">
                <a:solidFill>
                  <a:schemeClr val="tx1"/>
                </a:solidFill>
              </a:rPr>
              <a:t>ASK “Did AMAP help us identify what’s on that port?  If so, what?”  ANSWER:  Yes, looks like some sort of “character customization server” and it says “Type HELP for options” indicating this might be an interactive console application.</a:t>
            </a:r>
          </a:p>
          <a:p>
            <a:pPr marL="171446" indent="-171446">
              <a:buFont typeface="Arial" panose="020B0604020202020204" pitchFamily="34" charset="0"/>
              <a:buChar char="•"/>
            </a:pPr>
            <a:r>
              <a:rPr lang="en-US" b="0" baseline="0" dirty="0">
                <a:solidFill>
                  <a:schemeClr val="tx1"/>
                </a:solidFill>
              </a:rPr>
              <a:t>ASK “Okay, since this appears to be an interactive console, how do we dive even deeper?”  ANSWER:  </a:t>
            </a:r>
            <a:r>
              <a:rPr lang="en-US" b="0" baseline="0" dirty="0" err="1">
                <a:solidFill>
                  <a:schemeClr val="tx1"/>
                </a:solidFill>
              </a:rPr>
              <a:t>nc</a:t>
            </a:r>
            <a:r>
              <a:rPr lang="en-US" b="0" baseline="0" dirty="0">
                <a:solidFill>
                  <a:schemeClr val="tx1"/>
                </a:solidFill>
              </a:rPr>
              <a:t> (</a:t>
            </a:r>
            <a:r>
              <a:rPr lang="en-US" b="0" baseline="0" dirty="0" err="1">
                <a:solidFill>
                  <a:schemeClr val="tx1"/>
                </a:solidFill>
              </a:rPr>
              <a:t>netcat</a:t>
            </a:r>
            <a:r>
              <a:rPr lang="en-US" b="0" baseline="0" dirty="0">
                <a:solidFill>
                  <a:schemeClr val="tx1"/>
                </a:solidFill>
              </a:rPr>
              <a:t>) to it and start poking at the application.  Shown in next slide.</a:t>
            </a:r>
            <a:endParaRPr lang="en-US" b="0" dirty="0">
              <a:solidFill>
                <a:schemeClr val="tx1"/>
              </a:solidFill>
            </a:endParaRPr>
          </a:p>
          <a:p>
            <a:endParaRPr lang="en-US" dirty="0"/>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26</a:t>
            </a:fld>
            <a:endParaRPr lang="en-US"/>
          </a:p>
        </p:txBody>
      </p:sp>
    </p:spTree>
    <p:extLst>
      <p:ext uri="{BB962C8B-B14F-4D97-AF65-F5344CB8AC3E}">
        <p14:creationId xmlns:p14="http://schemas.microsoft.com/office/powerpoint/2010/main" xmlns="" val="2769425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err="1"/>
              <a:t>Netcat</a:t>
            </a:r>
            <a:r>
              <a:rPr lang="en-US" dirty="0"/>
              <a:t> is a raw</a:t>
            </a:r>
            <a:r>
              <a:rPr lang="en-US" baseline="0" dirty="0"/>
              <a:t> socket tool.  It can be used for a wide variety of connections and testing.  Nicknamed the “network administrators Swiss Army knife.”</a:t>
            </a:r>
            <a:endParaRPr lang="en-US" dirty="0"/>
          </a:p>
          <a:p>
            <a:pPr defTabSz="929556">
              <a:defRPr/>
            </a:pPr>
            <a:endParaRPr lang="en-US" b="0" dirty="0">
              <a:solidFill>
                <a:schemeClr val="tx1"/>
              </a:solidFill>
            </a:endParaRPr>
          </a:p>
          <a:p>
            <a:r>
              <a:rPr lang="en-US" b="1" dirty="0">
                <a:solidFill>
                  <a:schemeClr val="tx1"/>
                </a:solidFill>
              </a:rPr>
              <a:t>Key Concept and Interactivity:</a:t>
            </a:r>
          </a:p>
          <a:p>
            <a:pPr defTabSz="914378">
              <a:defRPr/>
            </a:pPr>
            <a:r>
              <a:rPr lang="en-US" b="0" dirty="0">
                <a:solidFill>
                  <a:schemeClr val="tx1"/>
                </a:solidFill>
              </a:rPr>
              <a:t>Interactivity:</a:t>
            </a:r>
          </a:p>
          <a:p>
            <a:pPr marL="171446" indent="-171446">
              <a:buFont typeface="Arial" panose="020B0604020202020204" pitchFamily="34" charset="0"/>
              <a:buChar char="•"/>
            </a:pPr>
            <a:r>
              <a:rPr lang="en-US" b="0" baseline="0" dirty="0">
                <a:solidFill>
                  <a:schemeClr val="tx1"/>
                </a:solidFill>
              </a:rPr>
              <a:t>ASK “What is this?  What should we do next?”  ANSWER:  Lots of answers here.  Some may know this as a character customization for a game or tabletop roleplaying game.  Understanding the programs purpose doesn’t matter to us that much though.  What we care about, for fuzzing purposes, what are the inputs?  Seems it is COMMAND + &lt;text&gt;</a:t>
            </a:r>
            <a:endParaRPr lang="en-US" b="0" dirty="0">
              <a:solidFill>
                <a:schemeClr val="tx1"/>
              </a:solidFill>
            </a:endParaRPr>
          </a:p>
          <a:p>
            <a:endParaRPr lang="en-US" dirty="0"/>
          </a:p>
          <a:p>
            <a:r>
              <a:rPr lang="en-US" b="1" dirty="0"/>
              <a:t>Reference Material:</a:t>
            </a:r>
          </a:p>
          <a:p>
            <a:r>
              <a:rPr lang="en-US" b="0" dirty="0"/>
              <a:t>The GNU </a:t>
            </a:r>
            <a:r>
              <a:rPr lang="en-US" b="0" dirty="0" err="1"/>
              <a:t>Netcat</a:t>
            </a:r>
            <a:r>
              <a:rPr lang="en-US" b="0" dirty="0"/>
              <a:t> Project</a:t>
            </a:r>
          </a:p>
          <a:p>
            <a:r>
              <a:rPr lang="en-US" b="0" dirty="0"/>
              <a:t>http://netcat.sourceforge.net/</a:t>
            </a:r>
          </a:p>
        </p:txBody>
      </p:sp>
      <p:sp>
        <p:nvSpPr>
          <p:cNvPr id="4" name="Slide Number Placeholder 3"/>
          <p:cNvSpPr>
            <a:spLocks noGrp="1"/>
          </p:cNvSpPr>
          <p:nvPr>
            <p:ph type="sldNum" sz="quarter" idx="10"/>
          </p:nvPr>
        </p:nvSpPr>
        <p:spPr/>
        <p:txBody>
          <a:bodyPr/>
          <a:lstStyle/>
          <a:p>
            <a:fld id="{1A4BDB1D-D7DD-4A2C-81AB-217F94AB9A08}" type="slidenum">
              <a:rPr lang="en-US" smtClean="0"/>
              <a:pPr/>
              <a:t>27</a:t>
            </a:fld>
            <a:endParaRPr lang="en-US"/>
          </a:p>
        </p:txBody>
      </p:sp>
    </p:spTree>
    <p:extLst>
      <p:ext uri="{BB962C8B-B14F-4D97-AF65-F5344CB8AC3E}">
        <p14:creationId xmlns:p14="http://schemas.microsoft.com/office/powerpoint/2010/main" xmlns="" val="3357830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These commands all accept some sort of input and most have an</a:t>
            </a:r>
            <a:r>
              <a:rPr lang="en-US" baseline="0" dirty="0"/>
              <a:t> output.  This is where fuzzing comes in.  Time to throw some fuzz at the server and see what falls down.</a:t>
            </a:r>
            <a:endParaRPr lang="en-US" dirty="0"/>
          </a:p>
          <a:p>
            <a:pPr defTabSz="929556">
              <a:defRPr/>
            </a:pPr>
            <a:endParaRPr lang="en-US" b="0" dirty="0">
              <a:solidFill>
                <a:schemeClr val="tx1"/>
              </a:solidFill>
            </a:endParaRPr>
          </a:p>
          <a:p>
            <a:r>
              <a:rPr lang="en-US" b="1" dirty="0">
                <a:solidFill>
                  <a:schemeClr val="tx1"/>
                </a:solidFill>
              </a:rPr>
              <a:t>Key Concept and Interactivity:</a:t>
            </a:r>
          </a:p>
          <a:p>
            <a:r>
              <a:rPr lang="en-US" b="0" dirty="0">
                <a:solidFill>
                  <a:schemeClr val="tx1"/>
                </a:solidFill>
              </a:rPr>
              <a:t>Interactivity:</a:t>
            </a:r>
          </a:p>
          <a:p>
            <a:pPr marL="171446" indent="-171446">
              <a:buFont typeface="Arial" panose="020B0604020202020204" pitchFamily="34" charset="0"/>
              <a:buChar char="•"/>
            </a:pPr>
            <a:r>
              <a:rPr lang="en-US" b="0" baseline="0" dirty="0">
                <a:solidFill>
                  <a:schemeClr val="tx1"/>
                </a:solidFill>
              </a:rPr>
              <a:t>INFORM the class that for the slides we’re only going to focus on the “NICK” command, but they will have their time to try another command on their own.</a:t>
            </a:r>
          </a:p>
          <a:p>
            <a:pPr marL="171446" indent="-171446">
              <a:buFont typeface="Arial" panose="020B0604020202020204" pitchFamily="34" charset="0"/>
              <a:buChar char="•"/>
            </a:pPr>
            <a:r>
              <a:rPr lang="en-US" b="0" baseline="0" dirty="0">
                <a:solidFill>
                  <a:schemeClr val="tx1"/>
                </a:solidFill>
              </a:rPr>
              <a:t>ASK “What can we do to try and fuzz this manually?” ANSWER:  Lots of tricks for fuzzing.  But at a VERY simple level, just throw a bunch of characters into it.  Sometimes I’ll copy a wiki page or some Shakespeare in there.  It’s not very real world, but for a lot of these low hanging fruit buffer overflows, it does the trick.</a:t>
            </a:r>
            <a:endParaRPr lang="en-US" b="0" dirty="0">
              <a:solidFill>
                <a:schemeClr val="tx1"/>
              </a:solidFill>
            </a:endParaRPr>
          </a:p>
          <a:p>
            <a:endParaRPr lang="en-US" dirty="0"/>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p>
        </p:txBody>
      </p:sp>
      <p:sp>
        <p:nvSpPr>
          <p:cNvPr id="4" name="Slide Number Placeholder 3"/>
          <p:cNvSpPr>
            <a:spLocks noGrp="1"/>
          </p:cNvSpPr>
          <p:nvPr>
            <p:ph type="sldNum" sz="quarter" idx="10"/>
          </p:nvPr>
        </p:nvSpPr>
        <p:spPr/>
        <p:txBody>
          <a:bodyPr/>
          <a:lstStyle/>
          <a:p>
            <a:fld id="{1A4BDB1D-D7DD-4A2C-81AB-217F94AB9A08}" type="slidenum">
              <a:rPr lang="en-US" smtClean="0"/>
              <a:pPr/>
              <a:t>28</a:t>
            </a:fld>
            <a:endParaRPr lang="en-US"/>
          </a:p>
        </p:txBody>
      </p:sp>
    </p:spTree>
    <p:extLst>
      <p:ext uri="{BB962C8B-B14F-4D97-AF65-F5344CB8AC3E}">
        <p14:creationId xmlns:p14="http://schemas.microsoft.com/office/powerpoint/2010/main" xmlns="" val="491718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There is an argument whether this type of testing is really</a:t>
            </a:r>
            <a:r>
              <a:rPr lang="en-US" baseline="0" dirty="0"/>
              <a:t> “fuzzing” or not.  Regardless, it shows the students the basic concept of throwing “random” characters or input into a field and hoping it breaks something.  Since these are all seemingly text fields we’re working with, that’s why we try the </a:t>
            </a:r>
            <a:r>
              <a:rPr lang="en-US" baseline="0" dirty="0" err="1"/>
              <a:t>blahblah’s</a:t>
            </a:r>
            <a:r>
              <a:rPr lang="en-US" baseline="0" dirty="0"/>
              <a:t> here first.</a:t>
            </a:r>
            <a:endParaRPr lang="en-US" dirty="0"/>
          </a:p>
          <a:p>
            <a:pPr defTabSz="929556">
              <a:defRPr/>
            </a:pPr>
            <a:endParaRPr lang="en-US" b="0" dirty="0">
              <a:solidFill>
                <a:schemeClr val="tx1"/>
              </a:solidFill>
            </a:endParaRPr>
          </a:p>
          <a:p>
            <a:r>
              <a:rPr lang="en-US" b="1" dirty="0">
                <a:solidFill>
                  <a:schemeClr val="tx1"/>
                </a:solidFill>
              </a:rPr>
              <a:t>Key Concept and Interactivity:</a:t>
            </a:r>
          </a:p>
          <a:p>
            <a:r>
              <a:rPr lang="en-US" b="0" baseline="0" dirty="0">
                <a:solidFill>
                  <a:schemeClr val="tx1"/>
                </a:solidFill>
              </a:rPr>
              <a:t>Interactivity:</a:t>
            </a:r>
          </a:p>
          <a:p>
            <a:pPr marL="171446" indent="-171446">
              <a:buFont typeface="Arial" panose="020B0604020202020204" pitchFamily="34" charset="0"/>
              <a:buChar char="•"/>
            </a:pPr>
            <a:r>
              <a:rPr lang="en-US" b="0" baseline="0" dirty="0">
                <a:solidFill>
                  <a:schemeClr val="tx1"/>
                </a:solidFill>
              </a:rPr>
              <a:t>ASK “So, what can we do to help test for overflows?”  ANSWER:  The obvious answer here is fuzzing.  If a student recommends a pre-established fuzzer that could work great, but with a program like this (custom) we may want to use Python and create our own.  Next slide starts that process.</a:t>
            </a:r>
            <a:endParaRPr lang="en-US" b="0" dirty="0">
              <a:solidFill>
                <a:schemeClr val="tx1"/>
              </a:solidFill>
            </a:endParaRPr>
          </a:p>
          <a:p>
            <a:endParaRPr lang="en-US" dirty="0"/>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p>
        </p:txBody>
      </p:sp>
      <p:sp>
        <p:nvSpPr>
          <p:cNvPr id="4" name="Slide Number Placeholder 3"/>
          <p:cNvSpPr>
            <a:spLocks noGrp="1"/>
          </p:cNvSpPr>
          <p:nvPr>
            <p:ph type="sldNum" sz="quarter" idx="10"/>
          </p:nvPr>
        </p:nvSpPr>
        <p:spPr/>
        <p:txBody>
          <a:bodyPr/>
          <a:lstStyle/>
          <a:p>
            <a:fld id="{1A4BDB1D-D7DD-4A2C-81AB-217F94AB9A08}" type="slidenum">
              <a:rPr lang="en-US" smtClean="0"/>
              <a:pPr/>
              <a:t>29</a:t>
            </a:fld>
            <a:endParaRPr lang="en-US"/>
          </a:p>
        </p:txBody>
      </p:sp>
    </p:spTree>
    <p:extLst>
      <p:ext uri="{BB962C8B-B14F-4D97-AF65-F5344CB8AC3E}">
        <p14:creationId xmlns:p14="http://schemas.microsoft.com/office/powerpoint/2010/main" xmlns="" val="278456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5275" y="539750"/>
            <a:ext cx="3548063" cy="1995488"/>
          </a:xfrm>
        </p:spPr>
      </p:sp>
      <p:sp>
        <p:nvSpPr>
          <p:cNvPr id="3" name="Notes Placeholder 2"/>
          <p:cNvSpPr>
            <a:spLocks noGrp="1"/>
          </p:cNvSpPr>
          <p:nvPr>
            <p:ph type="body" idx="1"/>
          </p:nvPr>
        </p:nvSpPr>
        <p:spPr/>
        <p:txBody>
          <a:bodyPr/>
          <a:lstStyle/>
          <a:p>
            <a:r>
              <a:rPr lang="en-US" b="1" dirty="0">
                <a:solidFill>
                  <a:schemeClr val="tx1"/>
                </a:solidFill>
              </a:rPr>
              <a:t>Instructor Notes:</a:t>
            </a:r>
          </a:p>
          <a:p>
            <a:r>
              <a:rPr lang="en-US" dirty="0"/>
              <a:t/>
            </a:r>
            <a:br>
              <a:rPr lang="en-US" dirty="0"/>
            </a:br>
            <a:r>
              <a:rPr lang="en-US" dirty="0"/>
              <a:t>Course Objectives (Continued)</a:t>
            </a:r>
            <a:br>
              <a:rPr lang="en-US" dirty="0"/>
            </a:br>
            <a:endParaRPr lang="en-US" b="1" dirty="0">
              <a:solidFill>
                <a:schemeClr val="tx1"/>
              </a:solidFill>
            </a:endParaRPr>
          </a:p>
          <a:p>
            <a:r>
              <a:rPr lang="en-US" dirty="0"/>
              <a:t>Students will also be able to:</a:t>
            </a:r>
          </a:p>
          <a:p>
            <a:pPr marL="342900" indent="-342900">
              <a:buFont typeface="Arial" panose="020B0604020202020204" pitchFamily="34" charset="0"/>
              <a:buChar char="•"/>
            </a:pPr>
            <a:r>
              <a:rPr lang="en-US" dirty="0"/>
              <a:t>Analyze network traffic and tunneling protocols for offensive and defensive measures</a:t>
            </a:r>
          </a:p>
          <a:p>
            <a:pPr marL="342900" indent="-342900">
              <a:buFont typeface="Arial" panose="020B0604020202020204" pitchFamily="34" charset="0"/>
              <a:buChar char="•"/>
            </a:pPr>
            <a:r>
              <a:rPr lang="en-US" dirty="0"/>
              <a:t>Plan non-participative operations using commonly used tools, techniques and procedures (TTPs)</a:t>
            </a:r>
          </a:p>
          <a:p>
            <a:endParaRPr lang="en-US" b="1" dirty="0">
              <a:solidFill>
                <a:schemeClr val="tx1"/>
              </a:solidFill>
            </a:endParaRPr>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p>
          <a:p>
            <a:r>
              <a:rPr lang="en-US" b="0" dirty="0">
                <a:solidFill>
                  <a:schemeClr val="tx1"/>
                </a:solidFill>
              </a:rPr>
              <a:t>n/a</a:t>
            </a:r>
          </a:p>
        </p:txBody>
      </p:sp>
      <p:sp>
        <p:nvSpPr>
          <p:cNvPr id="4" name="Slide Number Placeholder 3"/>
          <p:cNvSpPr>
            <a:spLocks noGrp="1"/>
          </p:cNvSpPr>
          <p:nvPr>
            <p:ph type="sldNum" sz="quarter" idx="10"/>
          </p:nvPr>
        </p:nvSpPr>
        <p:spPr/>
        <p:txBody>
          <a:bodyPr/>
          <a:lstStyle/>
          <a:p>
            <a:fld id="{1A4BDB1D-D7DD-4A2C-81AB-217F94AB9A08}" type="slidenum">
              <a:rPr lang="en-US" smtClean="0"/>
              <a:pPr/>
              <a:t>3</a:t>
            </a:fld>
            <a:endParaRPr lang="en-US"/>
          </a:p>
        </p:txBody>
      </p:sp>
    </p:spTree>
    <p:extLst>
      <p:ext uri="{BB962C8B-B14F-4D97-AF65-F5344CB8AC3E}">
        <p14:creationId xmlns:p14="http://schemas.microsoft.com/office/powerpoint/2010/main" xmlns="" val="2409088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smtClean="0"/>
              <a:t>So we’re using Python to send a command and a string of characters with the goal of overflowing a buffer.</a:t>
            </a:r>
          </a:p>
          <a:p>
            <a:pPr defTabSz="929556">
              <a:defRPr/>
            </a:pPr>
            <a:endParaRPr lang="en-US" dirty="0"/>
          </a:p>
          <a:p>
            <a:pPr marL="171446" indent="-171446" defTabSz="929556">
              <a:buFont typeface="Arial" panose="020B0604020202020204" pitchFamily="34" charset="0"/>
              <a:buChar char="•"/>
              <a:defRPr/>
            </a:pPr>
            <a:r>
              <a:rPr lang="en-US" dirty="0" smtClean="0"/>
              <a:t>shebang: (Usually pronounced </a:t>
            </a:r>
            <a:r>
              <a:rPr lang="en-US" dirty="0" err="1" smtClean="0"/>
              <a:t>sha</a:t>
            </a:r>
            <a:r>
              <a:rPr lang="en-US" dirty="0" smtClean="0"/>
              <a:t>-bang or </a:t>
            </a:r>
            <a:r>
              <a:rPr lang="en-US" dirty="0" err="1" smtClean="0"/>
              <a:t>shuh</a:t>
            </a:r>
            <a:r>
              <a:rPr lang="en-US" dirty="0" smtClean="0"/>
              <a:t>-bang), it’s the #! and it specifies which interpreter should be used.  In our case, the default Python instance in our system.</a:t>
            </a:r>
          </a:p>
          <a:p>
            <a:pPr marL="171446" indent="-171446" defTabSz="929556">
              <a:buFont typeface="Arial" panose="020B0604020202020204" pitchFamily="34" charset="0"/>
              <a:buChar char="•"/>
              <a:defRPr/>
            </a:pPr>
            <a:r>
              <a:rPr lang="en-US" dirty="0" smtClean="0"/>
              <a:t>import: Gains access to another module, in this case socket.  Socket provides functions for connecting to, sending, and receiving data from raw sockets.</a:t>
            </a:r>
          </a:p>
          <a:p>
            <a:pPr marL="171446" indent="-171446" defTabSz="929556">
              <a:buFont typeface="Arial" panose="020B0604020202020204" pitchFamily="34" charset="0"/>
              <a:buChar char="•"/>
              <a:defRPr/>
            </a:pPr>
            <a:r>
              <a:rPr lang="en-US" dirty="0" smtClean="0"/>
              <a:t>variables:  Straightforward variables.  We’re declaring them here as our target IP and known port.  HINT:  Students may want to make this dynamic later in the module.</a:t>
            </a:r>
          </a:p>
          <a:p>
            <a:pPr marL="171446" indent="-171446" defTabSz="929556">
              <a:buFont typeface="Arial" panose="020B0604020202020204" pitchFamily="34" charset="0"/>
              <a:buChar char="•"/>
              <a:defRPr/>
            </a:pPr>
            <a:r>
              <a:rPr lang="en-US" dirty="0" smtClean="0"/>
              <a:t>buffer: The name is not important here, it could be anything.  The idea is that anything in the “</a:t>
            </a:r>
            <a:r>
              <a:rPr lang="en-US" dirty="0" err="1" smtClean="0"/>
              <a:t>buf</a:t>
            </a:r>
            <a:r>
              <a:rPr lang="en-US" dirty="0" smtClean="0"/>
              <a:t>” variable is eventually getting sent to the target.  This is our fuzz.  In this example we’re sending the letter ‘A’ times 100, so that’s 100 letter As.</a:t>
            </a:r>
          </a:p>
          <a:p>
            <a:pPr marL="171446" indent="-171446" defTabSz="929556">
              <a:buFont typeface="Arial" panose="020B0604020202020204" pitchFamily="34" charset="0"/>
              <a:buChar char="•"/>
              <a:defRPr/>
            </a:pPr>
            <a:r>
              <a:rPr lang="en-US" dirty="0" smtClean="0"/>
              <a:t>debug test: By printing ‘</a:t>
            </a:r>
            <a:r>
              <a:rPr lang="en-US" dirty="0" err="1" smtClean="0"/>
              <a:t>buf</a:t>
            </a:r>
            <a:r>
              <a:rPr lang="en-US" dirty="0" smtClean="0"/>
              <a:t>’ here we can visually see what should be getting sent over the socket. </a:t>
            </a:r>
          </a:p>
          <a:p>
            <a:pPr marL="171446" indent="-171446" defTabSz="929556">
              <a:buFont typeface="Arial" panose="020B0604020202020204" pitchFamily="34" charset="0"/>
              <a:buChar char="•"/>
              <a:defRPr/>
            </a:pPr>
            <a:r>
              <a:rPr lang="en-US" dirty="0" smtClean="0"/>
              <a:t>send it:  fuzz is another custom variable, and can be anything students want.  This block of code uses functions from the import socket to establish a raw TCP connection with the (</a:t>
            </a:r>
            <a:r>
              <a:rPr lang="en-US" dirty="0" err="1" smtClean="0"/>
              <a:t>ip</a:t>
            </a:r>
            <a:r>
              <a:rPr lang="en-US" dirty="0" smtClean="0"/>
              <a:t>, port) and then send the (</a:t>
            </a:r>
            <a:r>
              <a:rPr lang="en-US" dirty="0" err="1" smtClean="0"/>
              <a:t>buf</a:t>
            </a:r>
            <a:r>
              <a:rPr lang="en-US" dirty="0" smtClean="0"/>
              <a:t>).</a:t>
            </a:r>
          </a:p>
          <a:p>
            <a:pPr marL="171446" indent="-171446" defTabSz="929556">
              <a:buFont typeface="Arial" panose="020B0604020202020204" pitchFamily="34" charset="0"/>
              <a:buChar char="•"/>
              <a:defRPr/>
            </a:pPr>
            <a:r>
              <a:rPr lang="en-US" dirty="0" err="1" smtClean="0"/>
              <a:t>fuzz.connect</a:t>
            </a:r>
            <a:r>
              <a:rPr lang="en-US" dirty="0" smtClean="0"/>
              <a:t>((</a:t>
            </a:r>
            <a:r>
              <a:rPr lang="en-US" dirty="0" err="1" smtClean="0"/>
              <a:t>ip,port</a:t>
            </a:r>
            <a:r>
              <a:rPr lang="en-US" dirty="0" smtClean="0"/>
              <a:t>)) = establishes the socket</a:t>
            </a:r>
          </a:p>
          <a:p>
            <a:pPr marL="171446" indent="-171446" defTabSz="929556">
              <a:buFont typeface="Arial" panose="020B0604020202020204" pitchFamily="34" charset="0"/>
              <a:buChar char="•"/>
              <a:defRPr/>
            </a:pPr>
            <a:r>
              <a:rPr lang="en-US" dirty="0" err="1" smtClean="0"/>
              <a:t>fuzz.send</a:t>
            </a:r>
            <a:r>
              <a:rPr lang="en-US" dirty="0" smtClean="0"/>
              <a:t>(bytes(</a:t>
            </a:r>
            <a:r>
              <a:rPr lang="en-US" dirty="0" err="1" smtClean="0"/>
              <a:t>buf</a:t>
            </a:r>
            <a:r>
              <a:rPr lang="en-US" dirty="0" smtClean="0"/>
              <a:t>, ’latin-1’))  = we are sending the info via bytes because that is how python3 communicates. The latin-1 is the encoding that will be used. Latin-1 is compatible with various encoding methods to include ASCII. This will help in making a successful connection.</a:t>
            </a:r>
            <a:endParaRPr lang="en-US" dirty="0"/>
          </a:p>
          <a:p>
            <a:endParaRPr lang="en-US" b="1" dirty="0" smtClean="0">
              <a:solidFill>
                <a:schemeClr val="tx1"/>
              </a:solidFill>
            </a:endParaRPr>
          </a:p>
          <a:p>
            <a:r>
              <a:rPr lang="en-US" b="1" dirty="0" smtClean="0">
                <a:solidFill>
                  <a:schemeClr val="tx1"/>
                </a:solidFill>
              </a:rPr>
              <a:t>Key </a:t>
            </a:r>
            <a:r>
              <a:rPr lang="en-US" b="1" dirty="0">
                <a:solidFill>
                  <a:schemeClr val="tx1"/>
                </a:solidFill>
              </a:rPr>
              <a:t>Concept and Interactivity:</a:t>
            </a:r>
          </a:p>
          <a:p>
            <a:r>
              <a:rPr lang="en-US" b="0" dirty="0">
                <a:solidFill>
                  <a:schemeClr val="tx1"/>
                </a:solidFill>
              </a:rPr>
              <a:t>Interactivity: </a:t>
            </a:r>
          </a:p>
          <a:p>
            <a:pPr marL="171446" indent="-171446">
              <a:buFont typeface="Arial" panose="020B0604020202020204" pitchFamily="34" charset="0"/>
              <a:buChar char="•"/>
            </a:pPr>
            <a:r>
              <a:rPr lang="en-US" b="0" baseline="0" dirty="0">
                <a:solidFill>
                  <a:schemeClr val="tx1"/>
                </a:solidFill>
              </a:rPr>
              <a:t>DISCUSS with the students each part of this, what it does for us, why we used it.</a:t>
            </a:r>
          </a:p>
          <a:p>
            <a:pPr marL="171446" indent="-171446">
              <a:buFont typeface="Arial" panose="020B0604020202020204" pitchFamily="34" charset="0"/>
              <a:buChar char="•"/>
            </a:pPr>
            <a:r>
              <a:rPr lang="en-US" b="0" baseline="0" dirty="0">
                <a:solidFill>
                  <a:schemeClr val="tx1"/>
                </a:solidFill>
              </a:rPr>
              <a:t>EXPLAIN that there are infinite ways of doing this, this is a simple example.</a:t>
            </a:r>
            <a:endParaRPr lang="en-US" b="0" dirty="0">
              <a:solidFill>
                <a:schemeClr val="tx1"/>
              </a:solidFill>
            </a:endParaRPr>
          </a:p>
          <a:p>
            <a:endParaRPr lang="en-US" dirty="0"/>
          </a:p>
          <a:p>
            <a:r>
              <a:rPr lang="en-US" b="1" dirty="0">
                <a:solidFill>
                  <a:schemeClr val="tx1"/>
                </a:solidFill>
              </a:rPr>
              <a:t>Reference Material:</a:t>
            </a:r>
            <a:endParaRPr lang="en-US" b="0" dirty="0">
              <a:solidFill>
                <a:schemeClr val="tx1"/>
              </a:solidFill>
            </a:endParaRPr>
          </a:p>
          <a:p>
            <a:pPr defTabSz="914378">
              <a:defRPr/>
            </a:pPr>
            <a:r>
              <a:rPr lang="en-US" b="0" dirty="0" smtClean="0">
                <a:solidFill>
                  <a:schemeClr val="tx1"/>
                </a:solidFill>
              </a:rPr>
              <a:t>https://docs.python.org/3.4/howto/unicode.html</a:t>
            </a:r>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30</a:t>
            </a:fld>
            <a:endParaRPr lang="en-US"/>
          </a:p>
        </p:txBody>
      </p:sp>
    </p:spTree>
    <p:extLst>
      <p:ext uri="{BB962C8B-B14F-4D97-AF65-F5344CB8AC3E}">
        <p14:creationId xmlns:p14="http://schemas.microsoft.com/office/powerpoint/2010/main" xmlns="" val="3457627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We called our fuzzer simplefuzzer.py</a:t>
            </a:r>
          </a:p>
          <a:p>
            <a:pPr defTabSz="929556">
              <a:defRPr/>
            </a:pPr>
            <a:r>
              <a:rPr lang="en-US" dirty="0"/>
              <a:t>Remember to do a </a:t>
            </a:r>
            <a:r>
              <a:rPr lang="en-US" dirty="0" err="1"/>
              <a:t>chmod</a:t>
            </a:r>
            <a:r>
              <a:rPr lang="en-US" dirty="0"/>
              <a:t> +x to make it executable if it isn’t already.</a:t>
            </a:r>
          </a:p>
          <a:p>
            <a:pPr defTabSz="929556">
              <a:defRPr/>
            </a:pPr>
            <a:r>
              <a:rPr lang="en-US" dirty="0"/>
              <a:t>Also, the “victim” system needs to be running and</a:t>
            </a:r>
            <a:r>
              <a:rPr lang="en-US" baseline="0" dirty="0"/>
              <a:t> the application ready and listening.</a:t>
            </a:r>
            <a:endParaRPr lang="en-US" dirty="0"/>
          </a:p>
          <a:p>
            <a:pPr defTabSz="929556">
              <a:defRPr/>
            </a:pPr>
            <a:endParaRPr lang="en-US" b="0" dirty="0">
              <a:solidFill>
                <a:schemeClr val="tx1"/>
              </a:solidFill>
            </a:endParaRPr>
          </a:p>
          <a:p>
            <a:r>
              <a:rPr lang="en-US" b="1" dirty="0">
                <a:solidFill>
                  <a:schemeClr val="tx1"/>
                </a:solidFill>
              </a:rPr>
              <a:t>Key Concept and Interactivity:</a:t>
            </a:r>
          </a:p>
          <a:p>
            <a:pPr defTabSz="914378">
              <a:defRPr/>
            </a:pPr>
            <a:r>
              <a:rPr lang="en-US" b="0" dirty="0">
                <a:solidFill>
                  <a:schemeClr val="tx1"/>
                </a:solidFill>
              </a:rPr>
              <a:t>Interactivity:</a:t>
            </a:r>
          </a:p>
          <a:p>
            <a:pPr marL="171446" indent="-171446">
              <a:buFont typeface="Arial" panose="020B0604020202020204" pitchFamily="34" charset="0"/>
              <a:buChar char="•"/>
            </a:pPr>
            <a:r>
              <a:rPr lang="en-US" b="0" baseline="0" dirty="0">
                <a:solidFill>
                  <a:schemeClr val="tx1"/>
                </a:solidFill>
              </a:rPr>
              <a:t>DISCUSS what happened.  Fuzzer established a connection, and closed it, but nothing crashed.</a:t>
            </a:r>
          </a:p>
          <a:p>
            <a:pPr marL="171446" indent="-171446">
              <a:buFont typeface="Arial" panose="020B0604020202020204" pitchFamily="34" charset="0"/>
              <a:buChar char="•"/>
            </a:pPr>
            <a:r>
              <a:rPr lang="en-US" b="0" baseline="0" dirty="0">
                <a:solidFill>
                  <a:schemeClr val="tx1"/>
                </a:solidFill>
              </a:rPr>
              <a:t>ASK “What can we try next?”  ANSWER:  Increase the length of the buffer.  100 characters isn’t that much after all, not for modern computers.</a:t>
            </a:r>
            <a:endParaRPr lang="en-US" b="0" dirty="0">
              <a:solidFill>
                <a:schemeClr val="tx1"/>
              </a:solidFill>
            </a:endParaRPr>
          </a:p>
          <a:p>
            <a:endParaRPr lang="en-US" dirty="0"/>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31</a:t>
            </a:fld>
            <a:endParaRPr lang="en-US"/>
          </a:p>
        </p:txBody>
      </p:sp>
    </p:spTree>
    <p:extLst>
      <p:ext uri="{BB962C8B-B14F-4D97-AF65-F5344CB8AC3E}">
        <p14:creationId xmlns:p14="http://schemas.microsoft.com/office/powerpoint/2010/main" xmlns="" val="1031846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One of the benefits of using a variable for the buffer is that we can do things like this.  Change one number and the entire buffer increases/changes.</a:t>
            </a:r>
          </a:p>
          <a:p>
            <a:pPr defTabSz="929556">
              <a:defRPr/>
            </a:pPr>
            <a:endParaRPr lang="en-US" b="0" dirty="0">
              <a:solidFill>
                <a:schemeClr val="tx1"/>
              </a:solidFill>
            </a:endParaRPr>
          </a:p>
          <a:p>
            <a:r>
              <a:rPr lang="en-US" b="1" dirty="0">
                <a:solidFill>
                  <a:schemeClr val="tx1"/>
                </a:solidFill>
              </a:rPr>
              <a:t>Key Concept and Interactivity:</a:t>
            </a:r>
          </a:p>
          <a:p>
            <a:pPr defTabSz="914378">
              <a:defRPr/>
            </a:pPr>
            <a:r>
              <a:rPr lang="en-US" b="0" dirty="0">
                <a:solidFill>
                  <a:schemeClr val="tx1"/>
                </a:solidFill>
              </a:rPr>
              <a:t>Interactivity:</a:t>
            </a:r>
          </a:p>
          <a:p>
            <a:pPr marL="171446" indent="-171446">
              <a:buFont typeface="Arial" panose="020B0604020202020204" pitchFamily="34" charset="0"/>
              <a:buChar char="•"/>
            </a:pPr>
            <a:r>
              <a:rPr lang="en-US" b="0" baseline="0" dirty="0">
                <a:solidFill>
                  <a:schemeClr val="tx1"/>
                </a:solidFill>
              </a:rPr>
              <a:t>DISCUSS:  We went from 100 to 100 million.  Is this efficient?  ANSWER:  Of course not, but it highlights the need for systematic testing, which we’ll do in a few slides.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32</a:t>
            </a:fld>
            <a:endParaRPr lang="en-US"/>
          </a:p>
        </p:txBody>
      </p:sp>
    </p:spTree>
    <p:extLst>
      <p:ext uri="{BB962C8B-B14F-4D97-AF65-F5344CB8AC3E}">
        <p14:creationId xmlns:p14="http://schemas.microsoft.com/office/powerpoint/2010/main" xmlns="" val="1143390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100 million A’s will do it.  So will 110, but the students don’t know this yet.  The next concept is to systematically increase from a starting point</a:t>
            </a:r>
            <a:r>
              <a:rPr lang="en-US" baseline="0" dirty="0"/>
              <a:t> (we’ll use 1 letter A) until it falls over or we get bored.</a:t>
            </a:r>
          </a:p>
          <a:p>
            <a:pPr defTabSz="929556">
              <a:defRPr/>
            </a:pPr>
            <a:endParaRPr lang="en-US" b="0" dirty="0">
              <a:solidFill>
                <a:schemeClr val="tx1"/>
              </a:solidFill>
            </a:endParaRPr>
          </a:p>
          <a:p>
            <a:r>
              <a:rPr lang="en-US" b="1" dirty="0">
                <a:solidFill>
                  <a:schemeClr val="tx1"/>
                </a:solidFill>
              </a:rPr>
              <a:t>Key Concept and Interactivity:</a:t>
            </a:r>
          </a:p>
          <a:p>
            <a:pPr defTabSz="914378">
              <a:defRPr/>
            </a:pPr>
            <a:r>
              <a:rPr lang="en-US" b="0" dirty="0">
                <a:solidFill>
                  <a:schemeClr val="tx1"/>
                </a:solidFill>
              </a:rPr>
              <a:t>Interactivity:</a:t>
            </a:r>
            <a:endParaRPr lang="en-US" b="0" baseline="0" dirty="0">
              <a:solidFill>
                <a:schemeClr val="tx1"/>
              </a:solidFill>
            </a:endParaRPr>
          </a:p>
          <a:p>
            <a:pPr marL="171446" indent="-171446">
              <a:buFont typeface="Arial" panose="020B0604020202020204" pitchFamily="34" charset="0"/>
              <a:buChar char="•"/>
            </a:pPr>
            <a:r>
              <a:rPr lang="en-US" b="0" baseline="0" dirty="0">
                <a:solidFill>
                  <a:schemeClr val="tx1"/>
                </a:solidFill>
              </a:rPr>
              <a:t>DISCUSS:  We found a probable overflow!  Somewhere between 100 A’s and 100 million A’s we have a buffer overflow?</a:t>
            </a:r>
          </a:p>
          <a:p>
            <a:pPr marL="171446" indent="-171446">
              <a:buFont typeface="Arial" panose="020B0604020202020204" pitchFamily="34" charset="0"/>
              <a:buChar char="•"/>
            </a:pPr>
            <a:r>
              <a:rPr lang="en-US" b="0" baseline="0" dirty="0">
                <a:solidFill>
                  <a:schemeClr val="tx1"/>
                </a:solidFill>
              </a:rPr>
              <a:t>ASK:  What do we do next?  ANSWER:  Several good answers, the one we are looking for is to step up the number of A’s until we narrow down roughly how many A’s it takes.  This is the beginning of what fuzzing is really about.</a:t>
            </a:r>
          </a:p>
          <a:p>
            <a:pPr marL="171446" indent="-171446" defTabSz="914378">
              <a:buFont typeface="Arial" panose="020B0604020202020204" pitchFamily="34" charset="0"/>
              <a:buChar char="•"/>
              <a:defRPr/>
            </a:pPr>
            <a:r>
              <a:rPr lang="en-US" b="0" baseline="0" dirty="0">
                <a:solidFill>
                  <a:schemeClr val="tx1"/>
                </a:solidFill>
              </a:rPr>
              <a:t>DISCUSS:  Running the script this time took several seconds before the remote program crashed.  Why?  ANSWER:  It was actually the print debug test that took time to calculate.  The second that the </a:t>
            </a:r>
            <a:r>
              <a:rPr lang="en-US" b="0" baseline="0" dirty="0" err="1">
                <a:solidFill>
                  <a:schemeClr val="tx1"/>
                </a:solidFill>
              </a:rPr>
              <a:t>buf</a:t>
            </a:r>
            <a:r>
              <a:rPr lang="en-US" b="0" baseline="0" dirty="0">
                <a:solidFill>
                  <a:schemeClr val="tx1"/>
                </a:solidFill>
              </a:rPr>
              <a:t> actually got sent, the remote program crashed.</a:t>
            </a:r>
            <a:endParaRPr lang="en-US" b="0" dirty="0">
              <a:solidFill>
                <a:schemeClr val="tx1"/>
              </a:solidFill>
            </a:endParaRPr>
          </a:p>
          <a:p>
            <a:endParaRPr lang="en-US" dirty="0"/>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33</a:t>
            </a:fld>
            <a:endParaRPr lang="en-US"/>
          </a:p>
        </p:txBody>
      </p:sp>
    </p:spTree>
    <p:extLst>
      <p:ext uri="{BB962C8B-B14F-4D97-AF65-F5344CB8AC3E}">
        <p14:creationId xmlns:p14="http://schemas.microsoft.com/office/powerpoint/2010/main" xmlns="" val="1743185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Immunity and other debuggers generally have multiple ways of hooking a process.  Essentially</a:t>
            </a:r>
            <a:r>
              <a:rPr lang="en-US" baseline="0" dirty="0"/>
              <a:t> you either open the process with the debugger or you hook (attach) to an existing process on the system.  This works similarly whether in Windows or *NIX.  </a:t>
            </a:r>
          </a:p>
          <a:p>
            <a:endParaRPr lang="en-US" b="0" dirty="0">
              <a:solidFill>
                <a:schemeClr val="tx1"/>
              </a:solidFill>
            </a:endParaRPr>
          </a:p>
          <a:p>
            <a:r>
              <a:rPr lang="en-US" b="1" dirty="0">
                <a:solidFill>
                  <a:schemeClr val="tx1"/>
                </a:solidFill>
              </a:rPr>
              <a:t>Key Concept and Interactivity:</a:t>
            </a:r>
          </a:p>
          <a:p>
            <a:r>
              <a:rPr lang="en-US" b="0" dirty="0">
                <a:solidFill>
                  <a:schemeClr val="tx1"/>
                </a:solidFill>
              </a:rPr>
              <a:t>Interactivity:</a:t>
            </a:r>
          </a:p>
          <a:p>
            <a:r>
              <a:rPr lang="en-US" b="0" dirty="0">
                <a:solidFill>
                  <a:schemeClr val="tx1"/>
                </a:solidFill>
              </a:rPr>
              <a:t>DISCUSS</a:t>
            </a:r>
            <a:r>
              <a:rPr lang="en-US" b="0" baseline="0" dirty="0">
                <a:solidFill>
                  <a:schemeClr val="tx1"/>
                </a:solidFill>
              </a:rPr>
              <a:t>:  When might you need the ability to hook/attach to an existing process rather than just opening an executable?  POSSIBLE ANSWERS: You have access to the system but not the executable.  The process in question is running entirely in memory.  Perhaps it is malware running in memory that you wish to analyze.  Analyzing a live service to check if it is vulnerable.</a:t>
            </a:r>
            <a:endParaRPr lang="en-US" b="0" dirty="0">
              <a:solidFill>
                <a:schemeClr val="tx1"/>
              </a:solidFill>
            </a:endParaRPr>
          </a:p>
          <a:p>
            <a:endParaRPr lang="en-US" b="1" dirty="0">
              <a:solidFill>
                <a:schemeClr val="tx1"/>
              </a:solidFill>
            </a:endParaRPr>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p>
          <a:p>
            <a:endParaRPr lang="en-US" dirty="0"/>
          </a:p>
        </p:txBody>
      </p:sp>
      <p:sp>
        <p:nvSpPr>
          <p:cNvPr id="4" name="Slide Number Placeholder 3"/>
          <p:cNvSpPr>
            <a:spLocks noGrp="1"/>
          </p:cNvSpPr>
          <p:nvPr>
            <p:ph type="sldNum" sz="quarter" idx="5"/>
          </p:nvPr>
        </p:nvSpPr>
        <p:spPr/>
        <p:txBody>
          <a:bodyPr/>
          <a:lstStyle/>
          <a:p>
            <a:fld id="{1A4BDB1D-D7DD-4A2C-81AB-217F94AB9A08}" type="slidenum">
              <a:rPr lang="en-US" smtClean="0"/>
              <a:pPr/>
              <a:t>34</a:t>
            </a:fld>
            <a:endParaRPr lang="en-US"/>
          </a:p>
        </p:txBody>
      </p:sp>
    </p:spTree>
    <p:extLst>
      <p:ext uri="{BB962C8B-B14F-4D97-AF65-F5344CB8AC3E}">
        <p14:creationId xmlns:p14="http://schemas.microsoft.com/office/powerpoint/2010/main" xmlns="" val="427911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baseline="0" dirty="0"/>
              <a:t>This is the students first look at Immunity.  They’ll see it more in the buffer overflow module.  </a:t>
            </a:r>
          </a:p>
          <a:p>
            <a:endParaRPr lang="en-US" b="0" dirty="0">
              <a:solidFill>
                <a:schemeClr val="tx1"/>
              </a:solidFill>
            </a:endParaRPr>
          </a:p>
          <a:p>
            <a:r>
              <a:rPr lang="en-US" b="1" dirty="0">
                <a:solidFill>
                  <a:schemeClr val="tx1"/>
                </a:solidFill>
              </a:rPr>
              <a:t>Key Concept and Interactivity:</a:t>
            </a:r>
          </a:p>
          <a:p>
            <a:pPr defTabSz="914378">
              <a:defRPr/>
            </a:pPr>
            <a:r>
              <a:rPr lang="en-US" b="0" dirty="0">
                <a:solidFill>
                  <a:schemeClr val="tx1"/>
                </a:solidFill>
              </a:rPr>
              <a:t>Interactivity:</a:t>
            </a:r>
          </a:p>
          <a:p>
            <a:r>
              <a:rPr lang="en-US" b="0" dirty="0">
                <a:solidFill>
                  <a:schemeClr val="tx1"/>
                </a:solidFill>
              </a:rPr>
              <a:t>ASK:</a:t>
            </a:r>
            <a:r>
              <a:rPr lang="en-US" b="0" baseline="0" dirty="0">
                <a:solidFill>
                  <a:schemeClr val="tx1"/>
                </a:solidFill>
              </a:rPr>
              <a:t>  There is lots of important information on this screenshot, but is there anything of higher importance?  ANSWER: Bottom right has “Paused” which indicates the process is hooked but not currently running.  This is standard when opening new processes.  To get by this, we have to hit a button or two.  The simplest way is to hit the &gt; Play button (actually a ‘Run’ button, F9 is shortcut) until the status changes to “Running”  NOTE:  Advanced students may recommend various key bindings or options such as “Run till Return.”  While these are great suggestions, the play button is generally the easiest for beginners to learn.</a:t>
            </a:r>
            <a:endParaRPr lang="en-US" b="0" dirty="0">
              <a:solidFill>
                <a:schemeClr val="tx1"/>
              </a:solidFill>
            </a:endParaRPr>
          </a:p>
          <a:p>
            <a:endParaRPr lang="en-US" b="1" dirty="0">
              <a:solidFill>
                <a:schemeClr val="tx1"/>
              </a:solidFill>
            </a:endParaRPr>
          </a:p>
          <a:p>
            <a:r>
              <a:rPr lang="en-US" b="1" dirty="0">
                <a:solidFill>
                  <a:schemeClr val="tx1"/>
                </a:solidFill>
              </a:rPr>
              <a:t>Reference Material:</a:t>
            </a:r>
            <a:endParaRPr lang="en-US" b="0" dirty="0">
              <a:solidFill>
                <a:schemeClr val="tx1"/>
              </a:solidFill>
            </a:endParaRPr>
          </a:p>
          <a:p>
            <a:pPr defTabSz="914378">
              <a:defRPr/>
            </a:pPr>
            <a:r>
              <a:rPr lang="en-US" b="0" dirty="0">
                <a:solidFill>
                  <a:schemeClr val="tx1"/>
                </a:solidFill>
              </a:rPr>
              <a:t>n/a</a:t>
            </a:r>
          </a:p>
          <a:p>
            <a:endParaRPr lang="en-US" dirty="0"/>
          </a:p>
        </p:txBody>
      </p:sp>
      <p:sp>
        <p:nvSpPr>
          <p:cNvPr id="4" name="Slide Number Placeholder 3"/>
          <p:cNvSpPr>
            <a:spLocks noGrp="1"/>
          </p:cNvSpPr>
          <p:nvPr>
            <p:ph type="sldNum" sz="quarter" idx="5"/>
          </p:nvPr>
        </p:nvSpPr>
        <p:spPr/>
        <p:txBody>
          <a:bodyPr/>
          <a:lstStyle/>
          <a:p>
            <a:fld id="{1A4BDB1D-D7DD-4A2C-81AB-217F94AB9A08}" type="slidenum">
              <a:rPr lang="en-US" smtClean="0"/>
              <a:pPr/>
              <a:t>35</a:t>
            </a:fld>
            <a:endParaRPr lang="en-US"/>
          </a:p>
        </p:txBody>
      </p:sp>
    </p:spTree>
    <p:extLst>
      <p:ext uri="{BB962C8B-B14F-4D97-AF65-F5344CB8AC3E}">
        <p14:creationId xmlns:p14="http://schemas.microsoft.com/office/powerpoint/2010/main" xmlns="" val="1858781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baseline="0" dirty="0"/>
              <a:t>The Immunity debugger should now be in the “Paused” state again.  The client software </a:t>
            </a:r>
            <a:r>
              <a:rPr lang="en-US" i="1" baseline="0" dirty="0"/>
              <a:t>appears</a:t>
            </a:r>
            <a:r>
              <a:rPr lang="en-US" i="0" baseline="0" dirty="0"/>
              <a:t> to still be running as normal.  That’s because the debugger has paused the process prior to the crash.  We don’t cover registers in this course much, but we will cover a few key registers during the next module when we build a buffer overflow POC and exploit.  For now though, note that the ESI register is full of ASCII A’s.  If students want to try this, they can throw different letters in there and should be able to see that letter in one of the registers (likely ESI).</a:t>
            </a:r>
            <a:endParaRPr lang="en-US" baseline="0" dirty="0"/>
          </a:p>
          <a:p>
            <a:endParaRPr lang="en-US" b="0" dirty="0">
              <a:solidFill>
                <a:schemeClr val="tx1"/>
              </a:solidFill>
            </a:endParaRPr>
          </a:p>
          <a:p>
            <a:r>
              <a:rPr lang="en-US" b="1" dirty="0">
                <a:solidFill>
                  <a:schemeClr val="tx1"/>
                </a:solidFill>
              </a:rPr>
              <a:t>Key Concept and Interactivity:</a:t>
            </a:r>
          </a:p>
          <a:p>
            <a:pPr defTabSz="914378">
              <a:defRPr/>
            </a:pPr>
            <a:r>
              <a:rPr lang="en-US" b="0" dirty="0">
                <a:solidFill>
                  <a:schemeClr val="tx1"/>
                </a:solidFill>
              </a:rPr>
              <a:t>Interactivity:</a:t>
            </a:r>
          </a:p>
          <a:p>
            <a:r>
              <a:rPr lang="en-US" b="0" dirty="0">
                <a:solidFill>
                  <a:schemeClr val="tx1"/>
                </a:solidFill>
              </a:rPr>
              <a:t>DISCUSS:  The character server appears to still be running, but there is an Access violation and it says “Paused”.  This is what it looks like when Immunity catches an exception.  The program freezes just before the crash.</a:t>
            </a:r>
          </a:p>
          <a:p>
            <a:endParaRPr lang="en-US" b="1" dirty="0">
              <a:solidFill>
                <a:schemeClr val="tx1"/>
              </a:solidFill>
            </a:endParaRPr>
          </a:p>
          <a:p>
            <a:r>
              <a:rPr lang="en-US" b="1" dirty="0">
                <a:solidFill>
                  <a:schemeClr val="tx1"/>
                </a:solidFill>
              </a:rPr>
              <a:t>Reference Material:</a:t>
            </a:r>
          </a:p>
          <a:p>
            <a:r>
              <a:rPr lang="en-US" b="0" dirty="0">
                <a:solidFill>
                  <a:schemeClr val="tx1"/>
                </a:solidFill>
              </a:rPr>
              <a:t>n/a</a:t>
            </a:r>
          </a:p>
          <a:p>
            <a:endParaRPr lang="en-US" dirty="0"/>
          </a:p>
        </p:txBody>
      </p:sp>
      <p:sp>
        <p:nvSpPr>
          <p:cNvPr id="4" name="Slide Number Placeholder 3"/>
          <p:cNvSpPr>
            <a:spLocks noGrp="1"/>
          </p:cNvSpPr>
          <p:nvPr>
            <p:ph type="sldNum" sz="quarter" idx="5"/>
          </p:nvPr>
        </p:nvSpPr>
        <p:spPr/>
        <p:txBody>
          <a:bodyPr/>
          <a:lstStyle/>
          <a:p>
            <a:fld id="{1A4BDB1D-D7DD-4A2C-81AB-217F94AB9A08}" type="slidenum">
              <a:rPr lang="en-US" smtClean="0"/>
              <a:pPr/>
              <a:t>36</a:t>
            </a:fld>
            <a:endParaRPr lang="en-US"/>
          </a:p>
        </p:txBody>
      </p:sp>
    </p:spTree>
    <p:extLst>
      <p:ext uri="{BB962C8B-B14F-4D97-AF65-F5344CB8AC3E}">
        <p14:creationId xmlns:p14="http://schemas.microsoft.com/office/powerpoint/2010/main" xmlns="" val="2166924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t>This is intended to be a review slide.  The bullets are intended to help guide a conversation with 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Remember the first goal of fuzzing: Make something fall over</a:t>
            </a:r>
          </a:p>
          <a:p>
            <a:pPr marL="171450" indent="-171450">
              <a:buFont typeface="Arial" panose="020B0604020202020204" pitchFamily="34" charset="0"/>
              <a:buChar char="•"/>
            </a:pPr>
            <a:r>
              <a:rPr lang="en-US" b="0" dirty="0"/>
              <a:t>Crashes don’t automatically make something vulnerable to attack.  But it is a first step.  We’ve discovered a crash (or more) here today, now we need to streamline that.</a:t>
            </a:r>
          </a:p>
          <a:p>
            <a:pPr marL="171450" indent="-171450">
              <a:buFont typeface="Arial" panose="020B0604020202020204" pitchFamily="34" charset="0"/>
              <a:buChar char="•"/>
            </a:pPr>
            <a:r>
              <a:rPr lang="en-US" b="0" dirty="0"/>
              <a:t>Monitoring the results is critical, regardless of how you do it. Remember, fuzzing without monitoring is pointless.  It only makes sense if you are able to observe what type of behavior is happening.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Eventually you’ll want to turn your crashes into exploits.  This is covered in the next module.</a:t>
            </a:r>
            <a:endParaRPr lang="en-US" b="0" dirty="0"/>
          </a:p>
          <a:p>
            <a:endParaRPr lang="en-US" b="1" dirty="0"/>
          </a:p>
          <a:p>
            <a:r>
              <a:rPr lang="en-US" b="1" dirty="0"/>
              <a:t>Key Concept and Interactivity:</a:t>
            </a:r>
          </a:p>
          <a:p>
            <a:r>
              <a:rPr lang="en-US" b="0" dirty="0"/>
              <a:t>Interactivity:</a:t>
            </a:r>
          </a:p>
          <a:p>
            <a:r>
              <a:rPr lang="en-US" b="0" dirty="0"/>
              <a:t>DISCUSS:  Summarize slide, open the class up to review of the walkthrough as well as any questions.</a:t>
            </a:r>
          </a:p>
          <a:p>
            <a:endParaRPr lang="en-US" b="1" dirty="0"/>
          </a:p>
          <a:p>
            <a:r>
              <a:rPr lang="en-US" b="1" dirty="0"/>
              <a:t>Reference Materials:</a:t>
            </a:r>
          </a:p>
          <a:p>
            <a:r>
              <a:rPr lang="en-US" b="0" dirty="0"/>
              <a:t>n/a</a:t>
            </a:r>
          </a:p>
        </p:txBody>
      </p:sp>
      <p:sp>
        <p:nvSpPr>
          <p:cNvPr id="4" name="Slide Number Placeholder 3"/>
          <p:cNvSpPr>
            <a:spLocks noGrp="1"/>
          </p:cNvSpPr>
          <p:nvPr>
            <p:ph type="sldNum" sz="quarter" idx="10"/>
          </p:nvPr>
        </p:nvSpPr>
        <p:spPr/>
        <p:txBody>
          <a:bodyPr/>
          <a:lstStyle/>
          <a:p>
            <a:fld id="{1A4BDB1D-D7DD-4A2C-81AB-217F94AB9A08}" type="slidenum">
              <a:rPr lang="en-US" smtClean="0"/>
              <a:pPr/>
              <a:t>37</a:t>
            </a:fld>
            <a:endParaRPr lang="en-US"/>
          </a:p>
        </p:txBody>
      </p:sp>
    </p:spTree>
    <p:extLst>
      <p:ext uri="{BB962C8B-B14F-4D97-AF65-F5344CB8AC3E}">
        <p14:creationId xmlns:p14="http://schemas.microsoft.com/office/powerpoint/2010/main" xmlns="" val="2667145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t>We’ll be walking the students through basic SPIKE usage.  SPIKE is a well known, but very poorly documented, fuzzer that is built</a:t>
            </a:r>
            <a:r>
              <a:rPr lang="en-US" b="0" baseline="0" dirty="0"/>
              <a:t> into Kali.  It is not even close to the best fuzzer out there, but it serves our purpose for this class perfectly.  This may be a good time to explain that we will only scratch the surface of 3</a:t>
            </a:r>
            <a:r>
              <a:rPr lang="en-US" b="0" baseline="30000" dirty="0"/>
              <a:t>rd</a:t>
            </a:r>
            <a:r>
              <a:rPr lang="en-US" b="0" baseline="0" dirty="0"/>
              <a:t> party fuzzers.  This is an example of how to use one, not a comprehensive guide.</a:t>
            </a:r>
          </a:p>
          <a:p>
            <a:endParaRPr lang="en-US" b="0" baseline="0" dirty="0"/>
          </a:p>
          <a:p>
            <a:r>
              <a:rPr lang="en-US" b="0" baseline="0" dirty="0"/>
              <a:t>The custom C programming allows for extensive flexibility and scalability.</a:t>
            </a:r>
            <a:endParaRPr lang="en-US" b="0" dirty="0"/>
          </a:p>
          <a:p>
            <a:endParaRPr lang="en-US" b="1" dirty="0"/>
          </a:p>
          <a:p>
            <a:r>
              <a:rPr lang="en-US" b="1" dirty="0"/>
              <a:t>Key Concept and Interactivity:</a:t>
            </a:r>
          </a:p>
          <a:p>
            <a:r>
              <a:rPr lang="en-US" b="0" dirty="0"/>
              <a:t>Key Concept: Introduce SPIKE.</a:t>
            </a:r>
          </a:p>
          <a:p>
            <a:endParaRPr lang="en-US" b="1" dirty="0"/>
          </a:p>
          <a:p>
            <a:r>
              <a:rPr lang="en-US" b="1" dirty="0"/>
              <a:t>Reference Materials:</a:t>
            </a:r>
          </a:p>
          <a:p>
            <a:r>
              <a:rPr lang="en-US" b="0" dirty="0"/>
              <a:t>An Introduction to Fuzzing: Using </a:t>
            </a:r>
            <a:r>
              <a:rPr lang="en-US" b="0" dirty="0" err="1"/>
              <a:t>fuzzers</a:t>
            </a:r>
            <a:r>
              <a:rPr lang="en-US" b="0" dirty="0"/>
              <a:t> (SPIKE) to find vulnerabilities</a:t>
            </a:r>
          </a:p>
          <a:p>
            <a:r>
              <a:rPr lang="en-US" b="0" dirty="0"/>
              <a:t>https://resources.infosecinstitute.com/intro-to-fuzzing/#gref</a:t>
            </a:r>
          </a:p>
        </p:txBody>
      </p:sp>
      <p:sp>
        <p:nvSpPr>
          <p:cNvPr id="4" name="Slide Number Placeholder 3"/>
          <p:cNvSpPr>
            <a:spLocks noGrp="1"/>
          </p:cNvSpPr>
          <p:nvPr>
            <p:ph type="sldNum" sz="quarter" idx="10"/>
          </p:nvPr>
        </p:nvSpPr>
        <p:spPr/>
        <p:txBody>
          <a:bodyPr/>
          <a:lstStyle/>
          <a:p>
            <a:fld id="{1A4BDB1D-D7DD-4A2C-81AB-217F94AB9A08}" type="slidenum">
              <a:rPr lang="en-US" smtClean="0"/>
              <a:pPr/>
              <a:t>38</a:t>
            </a:fld>
            <a:endParaRPr lang="en-US"/>
          </a:p>
        </p:txBody>
      </p:sp>
    </p:spTree>
    <p:extLst>
      <p:ext uri="{BB962C8B-B14F-4D97-AF65-F5344CB8AC3E}">
        <p14:creationId xmlns:p14="http://schemas.microsoft.com/office/powerpoint/2010/main" xmlns="" val="30774196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t>We’ll mostly be focused on </a:t>
            </a:r>
            <a:r>
              <a:rPr lang="en-US" b="0" dirty="0" err="1"/>
              <a:t>generic_send_tcp</a:t>
            </a:r>
            <a:r>
              <a:rPr lang="en-US" b="0" dirty="0"/>
              <a:t> which allows raw</a:t>
            </a:r>
            <a:r>
              <a:rPr lang="en-US" b="0" baseline="0" dirty="0"/>
              <a:t> TCP sockets to be created and data send/</a:t>
            </a:r>
            <a:r>
              <a:rPr lang="en-US" b="0" baseline="0" dirty="0" err="1"/>
              <a:t>recv</a:t>
            </a:r>
            <a:r>
              <a:rPr lang="en-US" b="0" baseline="0" dirty="0"/>
              <a:t>.  </a:t>
            </a:r>
            <a:endParaRPr lang="en-US" b="0" dirty="0"/>
          </a:p>
          <a:p>
            <a:endParaRPr lang="en-US" b="1" dirty="0"/>
          </a:p>
          <a:p>
            <a:r>
              <a:rPr lang="en-US" b="1" dirty="0"/>
              <a:t>Key Concept and Interactivity:</a:t>
            </a:r>
          </a:p>
          <a:p>
            <a:r>
              <a:rPr lang="en-US" b="0" dirty="0"/>
              <a:t>Interactivity:</a:t>
            </a:r>
            <a:r>
              <a:rPr lang="en-US" b="0" baseline="0" dirty="0"/>
              <a:t> </a:t>
            </a:r>
          </a:p>
          <a:p>
            <a:r>
              <a:rPr lang="en-US" b="0" baseline="0" dirty="0"/>
              <a:t>[CLICK THROUGH to display the challenge description.]</a:t>
            </a:r>
          </a:p>
          <a:p>
            <a:r>
              <a:rPr lang="en-US" b="0" baseline="0" dirty="0"/>
              <a:t>CHALLENGE:  Have the students try to research (for a few minutes only) each of these.  They will find loads of good information, but also run into the lack of documentation for some, like </a:t>
            </a:r>
            <a:r>
              <a:rPr lang="en-US" b="0" baseline="0" dirty="0" err="1"/>
              <a:t>generic_chunked</a:t>
            </a:r>
            <a:r>
              <a:rPr lang="en-US" b="0" baseline="0" dirty="0"/>
              <a:t>.  The point is, SPIKE is a powerful tool but is designed for programmers and vulnerability analysts who already know what they are doing.</a:t>
            </a:r>
          </a:p>
          <a:p>
            <a:endParaRPr lang="en-US" b="0" baseline="0" dirty="0"/>
          </a:p>
          <a:p>
            <a:r>
              <a:rPr lang="en-US" b="1" dirty="0" err="1"/>
              <a:t>generic_chunked</a:t>
            </a:r>
            <a:r>
              <a:rPr lang="en-US" b="1" dirty="0"/>
              <a:t> </a:t>
            </a:r>
            <a:r>
              <a:rPr lang="en-US" b="0" dirty="0"/>
              <a:t>– (poorly documented) Based on what little documentation exists, it appears this is for sending generation based fuzzing “chunks” of arbitrary data.</a:t>
            </a:r>
          </a:p>
          <a:p>
            <a:endParaRPr lang="en-US" b="0" dirty="0"/>
          </a:p>
          <a:p>
            <a:r>
              <a:rPr lang="en-US" b="1" dirty="0" err="1"/>
              <a:t>generic_listen_tcp</a:t>
            </a:r>
            <a:r>
              <a:rPr lang="en-US" b="0" dirty="0"/>
              <a:t> – (poorly documented) Listens for incoming connections and then attempts to fuzz the client connecting.</a:t>
            </a:r>
          </a:p>
          <a:p>
            <a:endParaRPr lang="en-US" b="0" dirty="0"/>
          </a:p>
          <a:p>
            <a:r>
              <a:rPr lang="en-US" b="1" dirty="0" err="1"/>
              <a:t>generic_send_tcp</a:t>
            </a:r>
            <a:r>
              <a:rPr lang="en-US" b="0" dirty="0"/>
              <a:t> – Better documented and the primary SPIKE tool.  This is used to establish raw socket connections (via TCP) and send fuzzing data to a remote server.  Useful for many types of servers, and our choice for this class</a:t>
            </a:r>
          </a:p>
          <a:p>
            <a:endParaRPr lang="en-US" b="0" dirty="0"/>
          </a:p>
          <a:p>
            <a:r>
              <a:rPr lang="en-US" b="1" dirty="0" err="1"/>
              <a:t>generic_send_udp</a:t>
            </a:r>
            <a:r>
              <a:rPr lang="en-US" b="0" dirty="0"/>
              <a:t> – Similar to the </a:t>
            </a:r>
            <a:r>
              <a:rPr lang="en-US" b="0" dirty="0" err="1"/>
              <a:t>send_tcp</a:t>
            </a:r>
            <a:r>
              <a:rPr lang="en-US" b="0" dirty="0"/>
              <a:t>, but obviously using UDP instead.  Very good for any UDP service, including some streaming services, </a:t>
            </a:r>
            <a:r>
              <a:rPr lang="en-US" b="0" dirty="0" err="1"/>
              <a:t>voip</a:t>
            </a:r>
            <a:r>
              <a:rPr lang="en-US" b="0" dirty="0"/>
              <a:t>, gaming, etc.</a:t>
            </a:r>
          </a:p>
          <a:p>
            <a:endParaRPr lang="en-US" b="0" dirty="0"/>
          </a:p>
          <a:p>
            <a:r>
              <a:rPr lang="en-US" b="1" dirty="0" err="1"/>
              <a:t>generic_web_server_fuzz</a:t>
            </a:r>
            <a:r>
              <a:rPr lang="en-US" b="1" dirty="0"/>
              <a:t>(2) </a:t>
            </a:r>
            <a:r>
              <a:rPr lang="en-US" b="0" dirty="0"/>
              <a:t>– Poorly documented, and cannot find a reason for two versions.  But in general, this is used when attempt to fuzz GETs, POSTs, and other web interactions.</a:t>
            </a:r>
            <a:endParaRPr lang="en-US" b="1" dirty="0"/>
          </a:p>
          <a:p>
            <a:endParaRPr lang="en-US" b="1" dirty="0"/>
          </a:p>
          <a:p>
            <a:r>
              <a:rPr lang="en-US" b="1" dirty="0"/>
              <a:t>Reference Materials:</a:t>
            </a:r>
          </a:p>
          <a:p>
            <a:r>
              <a:rPr lang="en-US" b="0" dirty="0"/>
              <a:t>An Introduction to Fuzzing: Using </a:t>
            </a:r>
            <a:r>
              <a:rPr lang="en-US" b="0" dirty="0" err="1"/>
              <a:t>fuzzers</a:t>
            </a:r>
            <a:r>
              <a:rPr lang="en-US" b="0" dirty="0"/>
              <a:t> (SPIKE) to find vulnerabilities</a:t>
            </a:r>
          </a:p>
          <a:p>
            <a:r>
              <a:rPr lang="en-US" b="0" dirty="0"/>
              <a:t>https://resources.infosecinstitute.com/intro-to-fuzzing/#gref</a:t>
            </a:r>
            <a:endParaRPr lang="en-US" dirty="0"/>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39</a:t>
            </a:fld>
            <a:endParaRPr lang="en-US"/>
          </a:p>
        </p:txBody>
      </p:sp>
    </p:spTree>
    <p:extLst>
      <p:ext uri="{BB962C8B-B14F-4D97-AF65-F5344CB8AC3E}">
        <p14:creationId xmlns:p14="http://schemas.microsoft.com/office/powerpoint/2010/main" xmlns="" val="133368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5275" y="539750"/>
            <a:ext cx="3548063" cy="1995488"/>
          </a:xfrm>
        </p:spPr>
      </p:sp>
      <p:sp>
        <p:nvSpPr>
          <p:cNvPr id="3" name="Notes Placeholder 2"/>
          <p:cNvSpPr>
            <a:spLocks noGrp="1"/>
          </p:cNvSpPr>
          <p:nvPr>
            <p:ph type="body" idx="1"/>
          </p:nvPr>
        </p:nvSpPr>
        <p:spPr/>
        <p:txBody>
          <a:bodyPr/>
          <a:lstStyle/>
          <a:p>
            <a:r>
              <a:rPr lang="en-US" b="1" dirty="0">
                <a:solidFill>
                  <a:schemeClr val="tx1"/>
                </a:solidFill>
              </a:rPr>
              <a:t>Instructor Notes:</a:t>
            </a:r>
            <a:br>
              <a:rPr lang="en-US" b="1" dirty="0">
                <a:solidFill>
                  <a:schemeClr val="tx1"/>
                </a:solidFill>
              </a:rPr>
            </a:br>
            <a:endParaRPr lang="en-US" b="1" dirty="0">
              <a:solidFill>
                <a:schemeClr val="tx1"/>
              </a:solidFill>
            </a:endParaRPr>
          </a:p>
          <a:p>
            <a:r>
              <a:rPr lang="en-US"/>
              <a:t>Module 2: Threat Emulation (Objectives)</a:t>
            </a:r>
            <a:endParaRPr lang="en-US" dirty="0"/>
          </a:p>
          <a:p>
            <a:r>
              <a:rPr lang="en-US" dirty="0"/>
              <a:t>This module addresses how to... </a:t>
            </a:r>
          </a:p>
          <a:p>
            <a:endParaRPr lang="en-US" dirty="0"/>
          </a:p>
          <a:p>
            <a:pPr marL="342900" indent="-342900">
              <a:buFont typeface="Arial" panose="020B0604020202020204" pitchFamily="34" charset="0"/>
              <a:buChar char="•"/>
            </a:pPr>
            <a:r>
              <a:rPr lang="en-US"/>
              <a:t>Conduct reconnaissance</a:t>
            </a:r>
          </a:p>
          <a:p>
            <a:pPr marL="342900" indent="-342900">
              <a:buFont typeface="Arial" panose="020B0604020202020204" pitchFamily="34" charset="0"/>
              <a:buChar char="•"/>
            </a:pPr>
            <a:r>
              <a:rPr lang="en-US"/>
              <a:t>Generate mission reports from non-participative operations</a:t>
            </a:r>
          </a:p>
          <a:p>
            <a:pPr marL="342900" indent="-342900">
              <a:buFont typeface="Arial" panose="020B0604020202020204" pitchFamily="34" charset="0"/>
              <a:buChar char="•"/>
            </a:pPr>
            <a:r>
              <a:rPr lang="en-US"/>
              <a:t>Plan a non-participative operation using social engineering</a:t>
            </a:r>
          </a:p>
          <a:p>
            <a:pPr marL="342900" indent="-342900">
              <a:buFont typeface="Arial" panose="020B0604020202020204" pitchFamily="34" charset="0"/>
              <a:buChar char="•"/>
            </a:pPr>
            <a:r>
              <a:rPr lang="en-US"/>
              <a:t>Plan a non-participative operation using Metasploit</a:t>
            </a:r>
          </a:p>
          <a:p>
            <a:pPr marL="342900" indent="-342900">
              <a:buFont typeface="Arial" panose="020B0604020202020204" pitchFamily="34" charset="0"/>
              <a:buChar char="•"/>
            </a:pPr>
            <a:r>
              <a:rPr lang="en-US"/>
              <a:t>Analyze network logs for offensive and defensive measures</a:t>
            </a:r>
          </a:p>
          <a:p>
            <a:pPr marL="342900" indent="-342900">
              <a:buFont typeface="Arial" panose="020B0604020202020204" pitchFamily="34" charset="0"/>
              <a:buChar char="•"/>
            </a:pPr>
            <a:r>
              <a:rPr lang="en-US"/>
              <a:t>Analyze network traffic and tunneling protocols for offensive and defensive measures</a:t>
            </a:r>
          </a:p>
          <a:p>
            <a:pPr marL="342900" indent="-342900">
              <a:buFont typeface="Arial" panose="020B0604020202020204" pitchFamily="34" charset="0"/>
              <a:buChar char="•"/>
            </a:pPr>
            <a:r>
              <a:rPr lang="en-US"/>
              <a:t>Plan a non-participative operation using Python</a:t>
            </a:r>
          </a:p>
          <a:p>
            <a:pPr marL="342900" indent="-342900">
              <a:buFont typeface="Arial" panose="020B0604020202020204" pitchFamily="34" charset="0"/>
              <a:buChar char="•"/>
            </a:pPr>
            <a:r>
              <a:rPr lang="en-US"/>
              <a:t>Develop fuzzing scripts</a:t>
            </a:r>
          </a:p>
          <a:p>
            <a:pPr marL="342900" indent="-342900">
              <a:buFont typeface="Arial" panose="020B0604020202020204" pitchFamily="34" charset="0"/>
              <a:buChar char="•"/>
            </a:pPr>
            <a:r>
              <a:rPr lang="en-US"/>
              <a:t>Develop buffer overflow exploits</a:t>
            </a:r>
          </a:p>
          <a:p>
            <a:endParaRPr lang="en-US" dirty="0"/>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p>
          <a:p>
            <a:pPr marL="0" indent="0" defTabSz="966576">
              <a:buFont typeface="Arial" panose="020B0604020202020204" pitchFamily="34" charset="0"/>
              <a:buNone/>
              <a:defRPr/>
            </a:pPr>
            <a:r>
              <a:rPr lang="en-US" dirty="0"/>
              <a:t>n/a</a:t>
            </a:r>
          </a:p>
        </p:txBody>
      </p:sp>
      <p:sp>
        <p:nvSpPr>
          <p:cNvPr id="4" name="Slide Number Placeholder 3"/>
          <p:cNvSpPr>
            <a:spLocks noGrp="1"/>
          </p:cNvSpPr>
          <p:nvPr>
            <p:ph type="sldNum" sz="quarter" idx="10"/>
          </p:nvPr>
        </p:nvSpPr>
        <p:spPr/>
        <p:txBody>
          <a:bodyPr/>
          <a:lstStyle/>
          <a:p>
            <a:fld id="{1A4BDB1D-D7DD-4A2C-81AB-217F94AB9A08}" type="slidenum">
              <a:rPr lang="en-US" smtClean="0"/>
              <a:pPr/>
              <a:t>4</a:t>
            </a:fld>
            <a:endParaRPr lang="en-US"/>
          </a:p>
        </p:txBody>
      </p:sp>
    </p:spTree>
    <p:extLst>
      <p:ext uri="{BB962C8B-B14F-4D97-AF65-F5344CB8AC3E}">
        <p14:creationId xmlns:p14="http://schemas.microsoft.com/office/powerpoint/2010/main" xmlns="" val="2579959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SPIKE scripts</a:t>
            </a:r>
            <a:r>
              <a:rPr lang="en-US" baseline="0" dirty="0"/>
              <a:t> provide the framework for customized C code </a:t>
            </a:r>
            <a:r>
              <a:rPr lang="en-US" baseline="0" dirty="0" err="1"/>
              <a:t>fuzzers</a:t>
            </a:r>
            <a:r>
              <a:rPr lang="en-US" baseline="0" dirty="0"/>
              <a:t>.</a:t>
            </a:r>
          </a:p>
          <a:p>
            <a:endParaRPr lang="en-US" b="1" dirty="0"/>
          </a:p>
          <a:p>
            <a:r>
              <a:rPr lang="en-US" b="0" dirty="0" err="1"/>
              <a:t>s_readline</a:t>
            </a:r>
            <a:r>
              <a:rPr lang="en-US" b="0" dirty="0"/>
              <a:t>();</a:t>
            </a:r>
            <a:r>
              <a:rPr lang="en-US" b="0" baseline="0" dirty="0"/>
              <a:t> - Reads a single line from the server response (useful for seeing what is happening </a:t>
            </a:r>
          </a:p>
          <a:p>
            <a:endParaRPr lang="en-US" b="0" baseline="0" dirty="0"/>
          </a:p>
          <a:p>
            <a:r>
              <a:rPr lang="en-US" b="0" baseline="0" dirty="0" err="1"/>
              <a:t>s_string</a:t>
            </a:r>
            <a:r>
              <a:rPr lang="en-US" b="0" baseline="0" dirty="0"/>
              <a:t>(“COMMAND “); - Sends this string at the beginning of EVERY fuzz attempt.  In our case “COMMAND” will be replaced with whatever Character Server command the student wants to fuzz.</a:t>
            </a:r>
          </a:p>
          <a:p>
            <a:endParaRPr lang="en-US" b="0" baseline="0" dirty="0"/>
          </a:p>
          <a:p>
            <a:r>
              <a:rPr lang="en-US" b="0" baseline="0" dirty="0" err="1"/>
              <a:t>s_string_variable</a:t>
            </a:r>
            <a:r>
              <a:rPr lang="en-US" b="0" baseline="0" dirty="0"/>
              <a:t>(“BLAH”); - This string is sent first along with the </a:t>
            </a:r>
            <a:r>
              <a:rPr lang="en-US" b="0" baseline="0" dirty="0" err="1"/>
              <a:t>s_string</a:t>
            </a:r>
            <a:r>
              <a:rPr lang="en-US" b="0" baseline="0" dirty="0"/>
              <a:t>.  If you have a variable that you want to test, you can put it here.  I like to include something unique (easily searchable) here.  For our purposes, a complex 5000 character string or just the word “BLAH” is good enough.</a:t>
            </a:r>
          </a:p>
          <a:p>
            <a:endParaRPr lang="en-US" b="0" baseline="0" dirty="0"/>
          </a:p>
          <a:p>
            <a:r>
              <a:rPr lang="en-US" b="0" baseline="0" dirty="0"/>
              <a:t>Pre-configured scripts are a great resource.  Even if you can’t find the script you need, you can use them for format and ideas from other scripts that have already been created.  By default, Kali Linux stores these scripts in /</a:t>
            </a:r>
            <a:r>
              <a:rPr lang="en-US" b="0" baseline="0" dirty="0" err="1"/>
              <a:t>usr</a:t>
            </a:r>
            <a:r>
              <a:rPr lang="en-US" b="0" baseline="0" dirty="0"/>
              <a:t>/share/spike/audits.</a:t>
            </a:r>
            <a:endParaRPr lang="en-US" b="0" dirty="0"/>
          </a:p>
          <a:p>
            <a:endParaRPr lang="en-US" b="1" dirty="0"/>
          </a:p>
          <a:p>
            <a:r>
              <a:rPr lang="en-US" b="1" dirty="0"/>
              <a:t>Key Concept and Interactivity:</a:t>
            </a:r>
          </a:p>
          <a:p>
            <a:r>
              <a:rPr lang="en-US" b="0" dirty="0"/>
              <a:t>Interactivity:</a:t>
            </a:r>
            <a:r>
              <a:rPr lang="en-US" b="0" baseline="0" dirty="0"/>
              <a:t> </a:t>
            </a:r>
          </a:p>
          <a:p>
            <a:r>
              <a:rPr lang="en-US" b="0" baseline="0" dirty="0"/>
              <a:t>ASK:  How might we edit this for our purpose?  ANSWER: Change the “COMMAND” to one of our commands, like NICK or GROUP or any of the others.</a:t>
            </a:r>
          </a:p>
          <a:p>
            <a:endParaRPr lang="en-US" b="0" baseline="0" dirty="0"/>
          </a:p>
          <a:p>
            <a:r>
              <a:rPr lang="en-US" b="0" baseline="0" dirty="0"/>
              <a:t>DISCUSS:  How could we use pre-configured scripts if they don’t perfectly align to what we need.  Instructor can also cat out a few scripts to show students here.</a:t>
            </a:r>
            <a:endParaRPr lang="en-US" b="0" dirty="0"/>
          </a:p>
          <a:p>
            <a:endParaRPr lang="en-US" b="1" dirty="0"/>
          </a:p>
          <a:p>
            <a:r>
              <a:rPr lang="en-US" b="1" dirty="0"/>
              <a:t>Reference Materials:</a:t>
            </a:r>
          </a:p>
          <a:p>
            <a:r>
              <a:rPr lang="en-US" dirty="0"/>
              <a:t>An Introduction to Fuzzing: Using </a:t>
            </a:r>
            <a:r>
              <a:rPr lang="en-US" dirty="0" err="1"/>
              <a:t>fuzzers</a:t>
            </a:r>
            <a:r>
              <a:rPr lang="en-US" dirty="0"/>
              <a:t> (SPIKE) to find vulnerabilities</a:t>
            </a:r>
          </a:p>
          <a:p>
            <a:r>
              <a:rPr lang="en-US" dirty="0"/>
              <a:t>https://resources.infosecinstitute.com/intro-to-fuzzing/#gref</a:t>
            </a:r>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40</a:t>
            </a:fld>
            <a:endParaRPr lang="en-US"/>
          </a:p>
        </p:txBody>
      </p:sp>
    </p:spTree>
    <p:extLst>
      <p:ext uri="{BB962C8B-B14F-4D97-AF65-F5344CB8AC3E}">
        <p14:creationId xmlns:p14="http://schemas.microsoft.com/office/powerpoint/2010/main" xmlns="" val="1718009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t>We’ve already covered attaching to a debugger; it is a critical task here.  Setting up Wireshark should be something the students have already done.  Nothing fancy needed, just capture the traffic.</a:t>
            </a:r>
            <a:r>
              <a:rPr lang="en-US" b="0" baseline="0" dirty="0"/>
              <a:t>  Capture filters can be used if desired (such as destination IP).  </a:t>
            </a:r>
          </a:p>
          <a:p>
            <a:endParaRPr lang="en-US" b="0" baseline="0" dirty="0"/>
          </a:p>
          <a:p>
            <a:r>
              <a:rPr lang="en-US" b="0" baseline="0" dirty="0"/>
              <a:t>Stepping through (or attempting to) is something we haven’t discussed before.  This is done in the debugger AFTER a crash.  When you press F7 it attempts to continue the program.  If the EIP is corrupt it will give you a message similar to the above screenshot.  What it does is identify what the EIP has been written over with.  In this case, 41414141 or AAAA.  We can then check our Wireshark capture for AAAA.  This skill will be tested in the SPIKE exercise or can be demonstrated by the instructor.</a:t>
            </a:r>
          </a:p>
          <a:p>
            <a:endParaRPr lang="en-US" b="0" baseline="0" dirty="0"/>
          </a:p>
          <a:p>
            <a:r>
              <a:rPr lang="en-US" b="0" baseline="0" dirty="0"/>
              <a:t>What is EIP? EIP is an Instruction Pointer that tells the system basically “okay, next go to this address and execute that command.”  EIP is critical in most buffer overflow attacks.  We’ll cover how to abuse EIPs tomorrow.  For now, capturing this information is critical.</a:t>
            </a:r>
            <a:endParaRPr lang="en-US" b="0" dirty="0"/>
          </a:p>
          <a:p>
            <a:endParaRPr lang="en-US" b="1" dirty="0"/>
          </a:p>
          <a:p>
            <a:r>
              <a:rPr lang="en-US" b="1" dirty="0"/>
              <a:t>Key Concept and Interactivity:</a:t>
            </a:r>
          </a:p>
          <a:p>
            <a:r>
              <a:rPr lang="en-US" b="0" dirty="0"/>
              <a:t>Interactivity:</a:t>
            </a:r>
            <a:r>
              <a:rPr lang="en-US" b="0" baseline="0" dirty="0"/>
              <a:t> </a:t>
            </a:r>
          </a:p>
          <a:p>
            <a:r>
              <a:rPr lang="en-US" b="0" baseline="0" dirty="0"/>
              <a:t>DISCUSS:  What happened to the EIP?  ANSWER: It got overwritten by 41414141, which is a AAAA</a:t>
            </a:r>
          </a:p>
          <a:p>
            <a:r>
              <a:rPr lang="en-US" b="0" baseline="0" dirty="0"/>
              <a:t>DISCUSS:  How do we use that information now?  ANSWER:  We can use that to try to pinpoint which string crashed the application.  In Wireshark, do a ‘frame contains AAAA’ and you’ll find at least one string sent to the target containing this.  </a:t>
            </a:r>
            <a:endParaRPr lang="en-US" b="0" dirty="0"/>
          </a:p>
          <a:p>
            <a:endParaRPr lang="en-US" b="1" dirty="0"/>
          </a:p>
          <a:p>
            <a:r>
              <a:rPr lang="en-US" b="1" dirty="0"/>
              <a:t>Reference Materials:</a:t>
            </a:r>
          </a:p>
          <a:p>
            <a:r>
              <a:rPr lang="en-US" dirty="0"/>
              <a:t>An Introduction to Fuzzing: Using </a:t>
            </a:r>
            <a:r>
              <a:rPr lang="en-US" dirty="0" err="1"/>
              <a:t>fuzzers</a:t>
            </a:r>
            <a:r>
              <a:rPr lang="en-US" dirty="0"/>
              <a:t> (SPIKE) to find vulnerabilities</a:t>
            </a:r>
          </a:p>
          <a:p>
            <a:r>
              <a:rPr lang="en-US" dirty="0"/>
              <a:t>https://resources.infosecinstitute.com/intro-to-fuzzing/#gref</a:t>
            </a:r>
          </a:p>
        </p:txBody>
      </p:sp>
      <p:sp>
        <p:nvSpPr>
          <p:cNvPr id="4" name="Slide Number Placeholder 3"/>
          <p:cNvSpPr>
            <a:spLocks noGrp="1"/>
          </p:cNvSpPr>
          <p:nvPr>
            <p:ph type="sldNum" sz="quarter" idx="10"/>
          </p:nvPr>
        </p:nvSpPr>
        <p:spPr/>
        <p:txBody>
          <a:bodyPr/>
          <a:lstStyle/>
          <a:p>
            <a:fld id="{1A4BDB1D-D7DD-4A2C-81AB-217F94AB9A08}" type="slidenum">
              <a:rPr lang="en-US" smtClean="0"/>
              <a:pPr/>
              <a:t>41</a:t>
            </a:fld>
            <a:endParaRPr lang="en-US"/>
          </a:p>
        </p:txBody>
      </p:sp>
    </p:spTree>
    <p:extLst>
      <p:ext uri="{BB962C8B-B14F-4D97-AF65-F5344CB8AC3E}">
        <p14:creationId xmlns:p14="http://schemas.microsoft.com/office/powerpoint/2010/main" xmlns="" val="2805481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8">
              <a:defRPr/>
            </a:pPr>
            <a:r>
              <a:rPr lang="en-US" b="1" dirty="0"/>
              <a:t>Instructor Notes:</a:t>
            </a:r>
          </a:p>
          <a:p>
            <a:pPr defTabSz="914378">
              <a:defRPr/>
            </a:pPr>
            <a:r>
              <a:rPr lang="en-US" dirty="0"/>
              <a:t>This</a:t>
            </a:r>
            <a:r>
              <a:rPr lang="en-US" baseline="0" dirty="0"/>
              <a:t> is the method of executing SPIKE that we will be using in the class.  We won’t be showing the result here as it is a challenge for the student in the exercise.  Now that we’ve guided the student to this point, they will learn what the output looks like themselves, by finishing the exercise. </a:t>
            </a:r>
            <a:endParaRPr lang="en-US" dirty="0"/>
          </a:p>
          <a:p>
            <a:pPr defTabSz="914378">
              <a:defRPr/>
            </a:pPr>
            <a:endParaRPr lang="en-US" dirty="0"/>
          </a:p>
          <a:p>
            <a:pPr marL="0" marR="0" lvl="0" indent="0" algn="l" defTabSz="914378" rtl="0" eaLnBrk="1" fontAlgn="auto" latinLnBrk="0" hangingPunct="1">
              <a:lnSpc>
                <a:spcPct val="100000"/>
              </a:lnSpc>
              <a:spcBef>
                <a:spcPts val="0"/>
              </a:spcBef>
              <a:spcAft>
                <a:spcPts val="0"/>
              </a:spcAft>
              <a:buClrTx/>
              <a:buSzTx/>
              <a:buFontTx/>
              <a:buNone/>
              <a:tabLst/>
              <a:defRPr/>
            </a:pPr>
            <a:r>
              <a:rPr lang="en-US" b="0" dirty="0">
                <a:solidFill>
                  <a:schemeClr val="tx1"/>
                </a:solidFill>
              </a:rPr>
              <a:t> SPIKE is an odd tool, in that the name SPIKE doesn’t even show up in the command.  An example of this script running would be:  /</a:t>
            </a:r>
            <a:r>
              <a:rPr lang="en-US" b="0" dirty="0" err="1">
                <a:solidFill>
                  <a:schemeClr val="tx1"/>
                </a:solidFill>
              </a:rPr>
              <a:t>usr</a:t>
            </a:r>
            <a:r>
              <a:rPr lang="en-US" b="0" dirty="0">
                <a:solidFill>
                  <a:schemeClr val="tx1"/>
                </a:solidFill>
              </a:rPr>
              <a:t>/bin/</a:t>
            </a:r>
            <a:r>
              <a:rPr lang="en-US" b="0" dirty="0" err="1">
                <a:solidFill>
                  <a:schemeClr val="tx1"/>
                </a:solidFill>
              </a:rPr>
              <a:t>generic_send_tcp</a:t>
            </a:r>
            <a:r>
              <a:rPr lang="en-US" b="0" dirty="0">
                <a:solidFill>
                  <a:schemeClr val="tx1"/>
                </a:solidFill>
              </a:rPr>
              <a:t> 192.168.1.100 1234 </a:t>
            </a:r>
            <a:r>
              <a:rPr lang="en-US" b="0" dirty="0" err="1">
                <a:solidFill>
                  <a:schemeClr val="tx1"/>
                </a:solidFill>
              </a:rPr>
              <a:t>somescript.spk</a:t>
            </a:r>
            <a:r>
              <a:rPr lang="en-US" b="0" dirty="0">
                <a:solidFill>
                  <a:schemeClr val="tx1"/>
                </a:solidFill>
              </a:rPr>
              <a:t> 0 0</a:t>
            </a:r>
          </a:p>
          <a:p>
            <a:pPr defTabSz="914378">
              <a:defRPr/>
            </a:pPr>
            <a:endParaRPr lang="en-US" dirty="0"/>
          </a:p>
          <a:p>
            <a:r>
              <a:rPr lang="en-US" b="1" dirty="0">
                <a:solidFill>
                  <a:schemeClr val="tx1"/>
                </a:solidFill>
              </a:rPr>
              <a:t>Key Concept and Interactivity:</a:t>
            </a:r>
          </a:p>
          <a:p>
            <a:r>
              <a:rPr lang="en-US" b="0" dirty="0">
                <a:solidFill>
                  <a:schemeClr val="tx1"/>
                </a:solidFill>
              </a:rPr>
              <a:t>Key Concept: This slide shows how to launch the script, once configured. </a:t>
            </a:r>
            <a:endParaRPr lang="en-US" b="1" dirty="0">
              <a:solidFill>
                <a:schemeClr val="tx1"/>
              </a:solidFill>
            </a:endParaRPr>
          </a:p>
          <a:p>
            <a:endParaRPr lang="en-US" b="1" dirty="0">
              <a:solidFill>
                <a:schemeClr val="tx1"/>
              </a:solidFill>
            </a:endParaRPr>
          </a:p>
          <a:p>
            <a:r>
              <a:rPr lang="en-US" b="1" dirty="0">
                <a:solidFill>
                  <a:schemeClr val="tx1"/>
                </a:solidFill>
              </a:rPr>
              <a:t>Reference Material:</a:t>
            </a:r>
          </a:p>
          <a:p>
            <a:r>
              <a:rPr lang="en-US" dirty="0"/>
              <a:t>n/a</a:t>
            </a:r>
          </a:p>
          <a:p>
            <a:pPr defTabSz="914378">
              <a:defRPr/>
            </a:pPr>
            <a:endParaRPr lang="en-US" dirty="0"/>
          </a:p>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42</a:t>
            </a:fld>
            <a:endParaRPr lang="en-US"/>
          </a:p>
        </p:txBody>
      </p:sp>
    </p:spTree>
    <p:extLst>
      <p:ext uri="{BB962C8B-B14F-4D97-AF65-F5344CB8AC3E}">
        <p14:creationId xmlns:p14="http://schemas.microsoft.com/office/powerpoint/2010/main" xmlns="" val="3979030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8">
              <a:defRPr/>
            </a:pPr>
            <a:r>
              <a:rPr lang="en-US" b="1" dirty="0"/>
              <a:t>Instructor Notes:</a:t>
            </a:r>
          </a:p>
          <a:p>
            <a:pPr defTabSz="914378">
              <a:defRPr/>
            </a:pPr>
            <a:r>
              <a:rPr lang="en-US" b="0" dirty="0">
                <a:solidFill>
                  <a:schemeClr val="tx1"/>
                </a:solidFill>
              </a:rPr>
              <a:t>Approximate exercise duration: 5 hours.</a:t>
            </a:r>
          </a:p>
          <a:p>
            <a:pPr defTabSz="914378">
              <a:defRPr/>
            </a:pPr>
            <a:endParaRPr lang="en-US" b="1" dirty="0"/>
          </a:p>
          <a:p>
            <a:pPr defTabSz="914378">
              <a:defRPr/>
            </a:pPr>
            <a:r>
              <a:rPr lang="en-US" dirty="0"/>
              <a:t>Exercise description: </a:t>
            </a:r>
          </a:p>
          <a:p>
            <a:pPr defTabSz="914378">
              <a:defRPr/>
            </a:pPr>
            <a:r>
              <a:rPr lang="en-US" dirty="0"/>
              <a:t>In this exercise students will practice identifying buffer overflow vulnerabilities in an unknown application.  Techniques used will be “manual” fuzzing, simple socket fuzzing, and creating Python scripts to assist fuzzing.</a:t>
            </a:r>
          </a:p>
          <a:p>
            <a:pPr defTabSz="914378">
              <a:defRPr/>
            </a:pPr>
            <a:endParaRPr lang="en-US" dirty="0"/>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p>
          <a:p>
            <a:r>
              <a:rPr lang="en-US" dirty="0"/>
              <a:t>n/a</a:t>
            </a:r>
          </a:p>
          <a:p>
            <a:pPr defTabSz="914378">
              <a:defRPr/>
            </a:pPr>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43</a:t>
            </a:fld>
            <a:endParaRPr lang="en-US" dirty="0"/>
          </a:p>
        </p:txBody>
      </p:sp>
    </p:spTree>
    <p:extLst>
      <p:ext uri="{BB962C8B-B14F-4D97-AF65-F5344CB8AC3E}">
        <p14:creationId xmlns:p14="http://schemas.microsoft.com/office/powerpoint/2010/main" xmlns="" val="1550466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Simple </a:t>
            </a:r>
            <a:r>
              <a:rPr lang="en-US" b="1" dirty="0" err="1"/>
              <a:t>Fuzzer</a:t>
            </a:r>
            <a:r>
              <a:rPr lang="en-US" b="1" dirty="0"/>
              <a:t> </a:t>
            </a:r>
            <a:r>
              <a:rPr lang="en-US" b="1" baseline="0" dirty="0"/>
              <a:t>(Solutions)</a:t>
            </a:r>
          </a:p>
          <a:p>
            <a:pPr marL="228600" indent="-228600">
              <a:buFont typeface="+mj-lt"/>
              <a:buAutoNum type="arabicPeriod"/>
            </a:pPr>
            <a:r>
              <a:rPr lang="en-US" sz="1200" dirty="0">
                <a:latin typeface="Calibri" panose="020F0502020204030204" pitchFamily="34" charset="0"/>
                <a:cs typeface="Times New Roman" panose="02020603050405020304" pitchFamily="18" charset="0"/>
              </a:rPr>
              <a:t>Identify the port(s) open in the application.</a:t>
            </a:r>
          </a:p>
          <a:p>
            <a:pPr marL="685800" lvl="1" indent="-228600">
              <a:buFont typeface="+mj-lt"/>
              <a:buAutoNum type="alphaLcPeriod"/>
            </a:pPr>
            <a:r>
              <a:rPr lang="en-US" sz="1200" b="1" i="1" dirty="0">
                <a:latin typeface="Calibri" panose="020F0502020204030204" pitchFamily="34" charset="0"/>
                <a:cs typeface="Times New Roman" panose="02020603050405020304" pitchFamily="18" charset="0"/>
              </a:rPr>
              <a:t>To accomplish this task, start Character Server on the Windows 7 system.  NOTE:  It is not necessary to use a debugger yet, just start the application</a:t>
            </a:r>
          </a:p>
          <a:p>
            <a:pPr marL="685800" lvl="1" indent="-228600">
              <a:buFont typeface="+mj-lt"/>
              <a:buAutoNum type="alphaLcPeriod"/>
            </a:pPr>
            <a:r>
              <a:rPr lang="en-US" sz="1200" b="1" i="1" dirty="0">
                <a:latin typeface="Calibri" panose="020F0502020204030204" pitchFamily="34" charset="0"/>
                <a:cs typeface="Times New Roman" panose="02020603050405020304" pitchFamily="18" charset="0"/>
              </a:rPr>
              <a:t>On the Kali system, run </a:t>
            </a:r>
            <a:r>
              <a:rPr lang="en-US" sz="1200" b="1" i="1" dirty="0" err="1">
                <a:latin typeface="Calibri" panose="020F0502020204030204" pitchFamily="34" charset="0"/>
                <a:cs typeface="Times New Roman" panose="02020603050405020304" pitchFamily="18" charset="0"/>
              </a:rPr>
              <a:t>nmap</a:t>
            </a:r>
            <a:r>
              <a:rPr lang="en-US" sz="1200" b="1" i="1" dirty="0">
                <a:latin typeface="Calibri" panose="020F0502020204030204" pitchFamily="34" charset="0"/>
                <a:cs typeface="Times New Roman" panose="02020603050405020304" pitchFamily="18" charset="0"/>
              </a:rPr>
              <a:t> against the Windows 7 box with default settings.  </a:t>
            </a:r>
          </a:p>
          <a:p>
            <a:pPr marL="1200150" lvl="2" indent="-285750">
              <a:buFont typeface="+mj-lt"/>
              <a:buAutoNum type="romanLcPeriod"/>
            </a:pPr>
            <a:r>
              <a:rPr lang="en-US" sz="1200" b="1" i="1" dirty="0">
                <a:latin typeface="Calibri" panose="020F0502020204030204" pitchFamily="34" charset="0"/>
                <a:cs typeface="Times New Roman" panose="02020603050405020304" pitchFamily="18" charset="0"/>
              </a:rPr>
              <a:t>Students should identify port 31337 as unusual.  In order to prove that is the correct application, they should shut down the server and run </a:t>
            </a:r>
            <a:r>
              <a:rPr lang="en-US" sz="1200" b="1" i="1" dirty="0" err="1">
                <a:latin typeface="Calibri" panose="020F0502020204030204" pitchFamily="34" charset="0"/>
                <a:cs typeface="Times New Roman" panose="02020603050405020304" pitchFamily="18" charset="0"/>
              </a:rPr>
              <a:t>nmap</a:t>
            </a:r>
            <a:r>
              <a:rPr lang="en-US" sz="1200" b="1" i="1" dirty="0">
                <a:latin typeface="Calibri" panose="020F0502020204030204" pitchFamily="34" charset="0"/>
                <a:cs typeface="Times New Roman" panose="02020603050405020304" pitchFamily="18" charset="0"/>
              </a:rPr>
              <a:t> again. </a:t>
            </a: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44</a:t>
            </a:fld>
            <a:endParaRPr lang="en-US"/>
          </a:p>
        </p:txBody>
      </p:sp>
    </p:spTree>
    <p:extLst>
      <p:ext uri="{BB962C8B-B14F-4D97-AF65-F5344CB8AC3E}">
        <p14:creationId xmlns:p14="http://schemas.microsoft.com/office/powerpoint/2010/main" xmlns="" val="176727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Simple </a:t>
            </a:r>
            <a:r>
              <a:rPr lang="en-US" b="1" dirty="0" err="1"/>
              <a:t>Fuzzer</a:t>
            </a:r>
            <a:r>
              <a:rPr lang="en-US" b="1" dirty="0"/>
              <a:t> </a:t>
            </a:r>
            <a:r>
              <a:rPr lang="en-US" b="1" baseline="0" dirty="0"/>
              <a:t>(Solutions)</a:t>
            </a:r>
          </a:p>
          <a:p>
            <a:pPr marL="457200" lvl="0" indent="-457200">
              <a:buFont typeface="+mj-lt"/>
              <a:buAutoNum type="arabicPeriod" startAt="2"/>
            </a:pPr>
            <a:r>
              <a:rPr lang="en-US" dirty="0"/>
              <a:t>Identify potential commands/functions that may be susceptible to buffer overflow.</a:t>
            </a:r>
          </a:p>
          <a:p>
            <a:pPr marL="914400" lvl="1" indent="-457200">
              <a:buFont typeface="+mj-lt"/>
              <a:buAutoNum type="alphaLcPeriod"/>
            </a:pPr>
            <a:r>
              <a:rPr lang="en-US" b="1" i="1" dirty="0"/>
              <a:t>First, connect to the server using ‘</a:t>
            </a:r>
            <a:r>
              <a:rPr lang="en-US" b="1" i="1" dirty="0" err="1"/>
              <a:t>nc</a:t>
            </a:r>
            <a:r>
              <a:rPr lang="en-US" b="1" i="1" dirty="0"/>
              <a:t>’ by typing (in Kali) $ </a:t>
            </a:r>
            <a:r>
              <a:rPr lang="en-US" b="1" i="1" dirty="0" err="1"/>
              <a:t>nc</a:t>
            </a:r>
            <a:r>
              <a:rPr lang="en-US" b="1" i="1" dirty="0"/>
              <a:t> &lt;windows </a:t>
            </a:r>
            <a:r>
              <a:rPr lang="en-US" b="1" i="1" dirty="0" err="1"/>
              <a:t>ip</a:t>
            </a:r>
            <a:r>
              <a:rPr lang="en-US" b="1" i="1" dirty="0"/>
              <a:t>&gt; 31337</a:t>
            </a:r>
          </a:p>
          <a:p>
            <a:pPr marL="914400" lvl="1" indent="-457200">
              <a:buFont typeface="+mj-lt"/>
              <a:buAutoNum type="alphaLcPeriod"/>
            </a:pPr>
            <a:r>
              <a:rPr lang="en-US" b="1" i="1" dirty="0"/>
              <a:t>If done correctly, you should now have a menu for Character Server which includes all of the commands.  </a:t>
            </a:r>
          </a:p>
          <a:p>
            <a:pPr marL="457200" lvl="0" indent="-457200">
              <a:buFont typeface="+mj-lt"/>
              <a:buAutoNum type="arabicPeriod" startAt="2"/>
            </a:pPr>
            <a:r>
              <a:rPr lang="en-US" dirty="0"/>
              <a:t>Attempt to “manually fuzz” at least one of the commands.</a:t>
            </a:r>
          </a:p>
          <a:p>
            <a:pPr marL="914400" lvl="1" indent="-457200">
              <a:buFont typeface="+mj-lt"/>
              <a:buAutoNum type="alphaLcPeriod"/>
            </a:pPr>
            <a:r>
              <a:rPr lang="en-US" b="1" i="1" dirty="0"/>
              <a:t>“Manually fuzz” just means typing in characters as opposed to using any script.  Most of the commands will eventually crash with just typing a bunch of letter A’s.  If you need one that works for sure, use NICK + 150 letter A’s</a:t>
            </a: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45</a:t>
            </a:fld>
            <a:endParaRPr lang="en-US"/>
          </a:p>
        </p:txBody>
      </p:sp>
    </p:spTree>
    <p:extLst>
      <p:ext uri="{BB962C8B-B14F-4D97-AF65-F5344CB8AC3E}">
        <p14:creationId xmlns:p14="http://schemas.microsoft.com/office/powerpoint/2010/main" xmlns="" val="2617022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Simple </a:t>
            </a:r>
            <a:r>
              <a:rPr lang="en-US" b="1" dirty="0" err="1"/>
              <a:t>Fuzzer</a:t>
            </a:r>
            <a:r>
              <a:rPr lang="en-US" b="1" dirty="0"/>
              <a:t> </a:t>
            </a:r>
            <a:r>
              <a:rPr lang="en-US" b="1" baseline="0" dirty="0"/>
              <a:t>(Solutions)</a:t>
            </a:r>
          </a:p>
          <a:p>
            <a:pPr marL="457200" lvl="0" indent="-457200">
              <a:buFont typeface="+mj-lt"/>
              <a:buAutoNum type="arabicPeriod" startAt="4"/>
            </a:pPr>
            <a:r>
              <a:rPr lang="en-US" dirty="0"/>
              <a:t>Create a simple script in Python that can send larger amounts of data to the socket identified.</a:t>
            </a:r>
          </a:p>
          <a:p>
            <a:pPr marL="1143000" lvl="1" indent="-457200">
              <a:buFont typeface="+mj-lt"/>
              <a:buAutoNum type="alphaLcPeriod"/>
            </a:pPr>
            <a:r>
              <a:rPr lang="en-US" b="1" i="1" dirty="0"/>
              <a:t>There are infinite ways to accomplish this. To the right is a screenshot of one way to do it in Python: </a:t>
            </a:r>
          </a:p>
          <a:p>
            <a:pPr marL="1143000" lvl="1" indent="-457200">
              <a:buFont typeface="+mj-lt"/>
              <a:buAutoNum type="alphaLcPeriod"/>
            </a:pPr>
            <a:r>
              <a:rPr lang="en-US" b="1" i="1" dirty="0"/>
              <a:t>This script opens a simple socket, and sends the “</a:t>
            </a:r>
            <a:r>
              <a:rPr lang="en-US" b="1" i="1" dirty="0" err="1"/>
              <a:t>buf</a:t>
            </a:r>
            <a:r>
              <a:rPr lang="en-US" b="1" i="1" dirty="0"/>
              <a:t>” variable. BUF can be manually created, or user inputted as in the screenshot.</a:t>
            </a: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46</a:t>
            </a:fld>
            <a:endParaRPr lang="en-US"/>
          </a:p>
        </p:txBody>
      </p:sp>
    </p:spTree>
    <p:extLst>
      <p:ext uri="{BB962C8B-B14F-4D97-AF65-F5344CB8AC3E}">
        <p14:creationId xmlns:p14="http://schemas.microsoft.com/office/powerpoint/2010/main" xmlns="" val="2559979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Simple </a:t>
            </a:r>
            <a:r>
              <a:rPr lang="en-US" b="1" dirty="0" err="1"/>
              <a:t>Fuzzer</a:t>
            </a:r>
            <a:r>
              <a:rPr lang="en-US" b="1" dirty="0"/>
              <a:t> </a:t>
            </a:r>
            <a:r>
              <a:rPr lang="en-US" b="1" baseline="0" dirty="0"/>
              <a:t>(Solutions)</a:t>
            </a:r>
          </a:p>
          <a:p>
            <a:pPr marL="457200" lvl="0" indent="-457200">
              <a:buFont typeface="+mj-lt"/>
              <a:buAutoNum type="arabicPeriod" startAt="5"/>
            </a:pPr>
            <a:r>
              <a:rPr lang="en-US" sz="1200" dirty="0"/>
              <a:t>CHALLENGE:  The previous steps were all covered in the presentation.  Now, you must build a Python script that will systematically increase the number of characters sent to a command until the application crashes (i.e., It will send NICK AAAAA then AAAAAAAAA etc.).  When the program crashes, you must be able to identify this.  Also, note that the “NICK” command is just one of several vulnerable commands.</a:t>
            </a:r>
            <a:r>
              <a:rPr lang="en-US" sz="1200" b="1" i="1" dirty="0"/>
              <a:t> </a:t>
            </a:r>
          </a:p>
          <a:p>
            <a:pPr marL="1143000" lvl="1" indent="-457200">
              <a:buFont typeface="+mj-lt"/>
              <a:buAutoNum type="alphaLcPeriod"/>
            </a:pPr>
            <a:r>
              <a:rPr lang="en-US" sz="1200" b="1" i="1" dirty="0"/>
              <a:t>(See screenshot at right)</a:t>
            </a:r>
          </a:p>
          <a:p>
            <a:pPr marL="1143000" lvl="1" indent="-457200">
              <a:buFont typeface="+mj-lt"/>
              <a:buAutoNum type="alphaLcPeriod"/>
            </a:pPr>
            <a:r>
              <a:rPr lang="en-US" sz="1200" b="1" i="1" dirty="0"/>
              <a:t>Simple, and easily customizable, script for increasing number each round.  The “Press enter to continue…” is not suitable for large scale fuzzing but helps the student see what each round is doing, and whether or not it has crashed.  </a:t>
            </a: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47</a:t>
            </a:fld>
            <a:endParaRPr lang="en-US"/>
          </a:p>
        </p:txBody>
      </p:sp>
    </p:spTree>
    <p:extLst>
      <p:ext uri="{BB962C8B-B14F-4D97-AF65-F5344CB8AC3E}">
        <p14:creationId xmlns:p14="http://schemas.microsoft.com/office/powerpoint/2010/main" xmlns="" val="29908325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Simple </a:t>
            </a:r>
            <a:r>
              <a:rPr lang="en-US" b="1" dirty="0" err="1"/>
              <a:t>Fuzzer</a:t>
            </a:r>
            <a:r>
              <a:rPr lang="en-US" b="1" dirty="0"/>
              <a:t> </a:t>
            </a:r>
            <a:r>
              <a:rPr lang="en-US" b="1" baseline="0" dirty="0"/>
              <a:t>(Solutions)</a:t>
            </a:r>
          </a:p>
          <a:p>
            <a:pPr marL="457200" lvl="0" indent="-457200">
              <a:buFont typeface="+mj-lt"/>
              <a:buAutoNum type="arabicPeriod" startAt="5"/>
            </a:pPr>
            <a:r>
              <a:rPr lang="en-US" sz="1200" dirty="0"/>
              <a:t>CHALLENGE:  The previous steps were all covered in the presentation.  Now, you must build a Python script that will systematically increase the number of characters sent to a command until the application crashes (i.e., It will send NICK AAAAA then AAAAAAAAA etc.).  When the program crashes, you must be able to identify this.  Also, note that the “NICK” command is just one of several vulnerable commands.</a:t>
            </a:r>
            <a:r>
              <a:rPr lang="en-US" sz="1200" b="1" i="1" dirty="0"/>
              <a:t> </a:t>
            </a:r>
          </a:p>
          <a:p>
            <a:pPr marL="1143000" lvl="1" indent="-457200">
              <a:buFont typeface="+mj-lt"/>
              <a:buAutoNum type="alphaLcPeriod"/>
            </a:pPr>
            <a:r>
              <a:rPr lang="en-US" sz="1200" b="1" i="1" dirty="0"/>
              <a:t>(See screenshot at right)</a:t>
            </a:r>
          </a:p>
          <a:p>
            <a:pPr marL="1143000" lvl="1" indent="-457200">
              <a:buFont typeface="+mj-lt"/>
              <a:buAutoNum type="alphaLcPeriod"/>
            </a:pPr>
            <a:r>
              <a:rPr lang="en-US" sz="1200" b="1" i="1" dirty="0"/>
              <a:t>Simple, and easily customizable, script for increasing number each round.  The “Press enter to continue…” is not suitable for large scale fuzzing but helps the student see what each round is doing, and whether or not it has crashed.  </a:t>
            </a: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48</a:t>
            </a:fld>
            <a:endParaRPr lang="en-US"/>
          </a:p>
        </p:txBody>
      </p:sp>
    </p:spTree>
    <p:extLst>
      <p:ext uri="{BB962C8B-B14F-4D97-AF65-F5344CB8AC3E}">
        <p14:creationId xmlns:p14="http://schemas.microsoft.com/office/powerpoint/2010/main" xmlns="" val="29908325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8">
              <a:defRPr/>
            </a:pPr>
            <a:r>
              <a:rPr lang="fr-FR" b="1" dirty="0" err="1"/>
              <a:t>Instructor</a:t>
            </a:r>
            <a:r>
              <a:rPr lang="fr-FR" b="1" dirty="0"/>
              <a:t> Notes:</a:t>
            </a:r>
          </a:p>
          <a:p>
            <a:pPr defTabSz="914378">
              <a:defRPr/>
            </a:pPr>
            <a:r>
              <a:rPr lang="en-US" dirty="0"/>
              <a:t>Provide a short debrief on the exercise, allowing students to think more about what they’ve practiced, and answer any related questions that they might have on the procedure/topic.</a:t>
            </a:r>
          </a:p>
          <a:p>
            <a:pPr defTabSz="914378">
              <a:defRPr/>
            </a:pPr>
            <a:endParaRPr lang="en-US" dirty="0"/>
          </a:p>
          <a:p>
            <a:pPr defTabSz="914378">
              <a:defRPr/>
            </a:pPr>
            <a:r>
              <a:rPr lang="en-US" dirty="0"/>
              <a:t>The questions here have no real answers.  They are just used to start a dialogue between students and instructors, or students and other students.  Time permitting, you should allow some discussion/debate about what to include that improves the efficiency and/or quality of the script.</a:t>
            </a:r>
          </a:p>
          <a:p>
            <a:pPr defTabSz="914378">
              <a:defRPr/>
            </a:pPr>
            <a:endParaRPr lang="en-US" dirty="0"/>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endParaRPr lang="en-US" dirty="0"/>
          </a:p>
          <a:p>
            <a:r>
              <a:rPr lang="en-US" dirty="0"/>
              <a:t>n/a</a:t>
            </a:r>
            <a:endParaRPr lang="en-US" b="1" dirty="0">
              <a:solidFill>
                <a:schemeClr val="tx1"/>
              </a:solidFill>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49</a:t>
            </a:fld>
            <a:endParaRPr lang="en-US" dirty="0"/>
          </a:p>
        </p:txBody>
      </p:sp>
    </p:spTree>
    <p:extLst>
      <p:ext uri="{BB962C8B-B14F-4D97-AF65-F5344CB8AC3E}">
        <p14:creationId xmlns:p14="http://schemas.microsoft.com/office/powerpoint/2010/main" xmlns="" val="3277154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8" y="522288"/>
            <a:ext cx="3429000" cy="1928812"/>
          </a:xfrm>
        </p:spPr>
      </p:sp>
      <p:sp>
        <p:nvSpPr>
          <p:cNvPr id="3" name="Notes Placeholder 2"/>
          <p:cNvSpPr>
            <a:spLocks noGrp="1"/>
          </p:cNvSpPr>
          <p:nvPr>
            <p:ph type="body" idx="1"/>
          </p:nvPr>
        </p:nvSpPr>
        <p:spPr/>
        <p:txBody>
          <a:bodyPr/>
          <a:lstStyle/>
          <a:p>
            <a:r>
              <a:rPr lang="en-US" b="1" dirty="0">
                <a:solidFill>
                  <a:schemeClr val="tx1"/>
                </a:solidFill>
              </a:rPr>
              <a:t>Instructor Notes:</a:t>
            </a:r>
            <a:endParaRPr lang="en-US" b="0" dirty="0">
              <a:solidFill>
                <a:schemeClr val="tx1"/>
              </a:solidFill>
            </a:endParaRPr>
          </a:p>
          <a:p>
            <a:r>
              <a:rPr lang="en-US" dirty="0"/>
              <a:t>Module 2 – Lesson 13</a:t>
            </a:r>
            <a:r>
              <a:rPr lang="en-US"/>
              <a:t>: Fuzzing</a:t>
            </a:r>
          </a:p>
          <a:p>
            <a:r>
              <a:rPr lang="en-US" dirty="0"/>
              <a:t>This lesson addresses how to…</a:t>
            </a:r>
          </a:p>
          <a:p>
            <a:pPr marL="631481" lvl="1" indent="-174292" defTabSz="929556">
              <a:buFont typeface="Arial" panose="020B0604020202020204" pitchFamily="34" charset="0"/>
              <a:buChar char="•"/>
              <a:defRPr/>
            </a:pPr>
            <a:r>
              <a:rPr lang="en-US" dirty="0"/>
              <a:t>Define fuzzing</a:t>
            </a:r>
          </a:p>
          <a:p>
            <a:pPr marL="631481" lvl="1" indent="-174292" defTabSz="929556">
              <a:buFont typeface="Arial" panose="020B0604020202020204" pitchFamily="34" charset="0"/>
              <a:buChar char="•"/>
              <a:defRPr/>
            </a:pPr>
            <a:r>
              <a:rPr lang="en-US" dirty="0"/>
              <a:t>Recognize fuzzing uses</a:t>
            </a:r>
          </a:p>
          <a:p>
            <a:pPr marL="631481" lvl="1" indent="-174292" defTabSz="929556">
              <a:buFont typeface="Arial" panose="020B0604020202020204" pitchFamily="34" charset="0"/>
              <a:buChar char="•"/>
              <a:defRPr/>
            </a:pPr>
            <a:r>
              <a:rPr lang="en-US" dirty="0"/>
              <a:t>Identify the components of fuzzing</a:t>
            </a:r>
          </a:p>
          <a:p>
            <a:pPr marL="631481" lvl="1" indent="-174292" defTabSz="929556">
              <a:buFont typeface="Arial" panose="020B0604020202020204" pitchFamily="34" charset="0"/>
              <a:buChar char="•"/>
              <a:defRPr/>
            </a:pPr>
            <a:r>
              <a:rPr lang="en-US" dirty="0"/>
              <a:t>Perform manual fuzzing</a:t>
            </a:r>
          </a:p>
          <a:p>
            <a:pPr marL="631481" lvl="1" indent="-174292" defTabSz="929556">
              <a:buFont typeface="Arial" panose="020B0604020202020204" pitchFamily="34" charset="0"/>
              <a:buChar char="•"/>
              <a:defRPr/>
            </a:pPr>
            <a:r>
              <a:rPr lang="en-US" dirty="0"/>
              <a:t>Develop fuzzing scripts</a:t>
            </a:r>
          </a:p>
          <a:p>
            <a:pPr marL="631481" lvl="1" indent="-174292" defTabSz="929556">
              <a:buFont typeface="Arial" panose="020B0604020202020204" pitchFamily="34" charset="0"/>
              <a:buChar char="•"/>
              <a:defRPr/>
            </a:pPr>
            <a:r>
              <a:rPr lang="en-US" dirty="0"/>
              <a:t>Determine potential vulnerabilities</a:t>
            </a:r>
          </a:p>
          <a:p>
            <a:endParaRPr lang="en-US" b="0" dirty="0">
              <a:solidFill>
                <a:schemeClr val="tx1"/>
              </a:solidFill>
            </a:endParaRPr>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p>
          <a:p>
            <a:r>
              <a:rPr lang="en-US" b="0" dirty="0">
                <a:solidFill>
                  <a:schemeClr val="tx1"/>
                </a:solidFill>
              </a:rPr>
              <a:t>n/a</a:t>
            </a:r>
          </a:p>
        </p:txBody>
      </p:sp>
      <p:sp>
        <p:nvSpPr>
          <p:cNvPr id="4" name="Slide Number Placeholder 3"/>
          <p:cNvSpPr>
            <a:spLocks noGrp="1"/>
          </p:cNvSpPr>
          <p:nvPr>
            <p:ph type="sldNum" sz="quarter" idx="10"/>
          </p:nvPr>
        </p:nvSpPr>
        <p:spPr/>
        <p:txBody>
          <a:bodyPr/>
          <a:lstStyle/>
          <a:p>
            <a:fld id="{1A4BDB1D-D7DD-4A2C-81AB-217F94AB9A08}" type="slidenum">
              <a:rPr lang="en-US" smtClean="0"/>
              <a:pPr/>
              <a:t>5</a:t>
            </a:fld>
            <a:endParaRPr lang="en-US" dirty="0"/>
          </a:p>
        </p:txBody>
      </p:sp>
    </p:spTree>
    <p:extLst>
      <p:ext uri="{BB962C8B-B14F-4D97-AF65-F5344CB8AC3E}">
        <p14:creationId xmlns:p14="http://schemas.microsoft.com/office/powerpoint/2010/main" xmlns="" val="4027574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8">
              <a:defRPr/>
            </a:pPr>
            <a:r>
              <a:rPr lang="en-US" b="1" dirty="0"/>
              <a:t>Instructor Notes:</a:t>
            </a:r>
          </a:p>
          <a:p>
            <a:pPr defTabSz="914378">
              <a:defRPr/>
            </a:pPr>
            <a:r>
              <a:rPr lang="en-US" b="0" dirty="0">
                <a:solidFill>
                  <a:schemeClr val="tx1"/>
                </a:solidFill>
              </a:rPr>
              <a:t>Approximate exercise duration: 1 hour.</a:t>
            </a:r>
          </a:p>
          <a:p>
            <a:pPr defTabSz="914378">
              <a:defRPr/>
            </a:pPr>
            <a:endParaRPr lang="en-US" b="1" dirty="0"/>
          </a:p>
          <a:p>
            <a:pPr defTabSz="914378">
              <a:defRPr/>
            </a:pPr>
            <a:r>
              <a:rPr lang="en-US" dirty="0"/>
              <a:t>Exercise description: </a:t>
            </a:r>
          </a:p>
          <a:p>
            <a:pPr defTabSz="914378">
              <a:defRPr/>
            </a:pPr>
            <a:r>
              <a:rPr lang="en-US" dirty="0"/>
              <a:t>In this exercise students will practice identifying buffer overflow vulnerabilities in an unknown application utilizing SPIKE.</a:t>
            </a:r>
          </a:p>
          <a:p>
            <a:pPr defTabSz="914378">
              <a:defRPr/>
            </a:pPr>
            <a:endParaRPr lang="en-US" dirty="0"/>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p>
          <a:p>
            <a:r>
              <a:rPr lang="en-US" dirty="0"/>
              <a:t>n/a</a:t>
            </a:r>
          </a:p>
          <a:p>
            <a:pPr defTabSz="914378">
              <a:defRPr/>
            </a:pPr>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50</a:t>
            </a:fld>
            <a:endParaRPr lang="en-US" dirty="0"/>
          </a:p>
        </p:txBody>
      </p:sp>
    </p:spTree>
    <p:extLst>
      <p:ext uri="{BB962C8B-B14F-4D97-AF65-F5344CB8AC3E}">
        <p14:creationId xmlns:p14="http://schemas.microsoft.com/office/powerpoint/2010/main" xmlns="" val="40820413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SPIKE </a:t>
            </a:r>
            <a:r>
              <a:rPr lang="en-US" b="1" baseline="0" dirty="0"/>
              <a:t>(Solutions)</a:t>
            </a:r>
          </a:p>
          <a:p>
            <a:pPr marL="228600" indent="-228600">
              <a:buFont typeface="+mj-lt"/>
              <a:buAutoNum type="arabicPeriod"/>
            </a:pPr>
            <a:r>
              <a:rPr lang="en-US" sz="1200" dirty="0">
                <a:latin typeface="Calibri" panose="020F0502020204030204" pitchFamily="34" charset="0"/>
                <a:cs typeface="Times New Roman" panose="02020603050405020304" pitchFamily="18" charset="0"/>
              </a:rPr>
              <a:t>Create a SPIKE script (.</a:t>
            </a:r>
            <a:r>
              <a:rPr lang="en-US" sz="1200" dirty="0" err="1">
                <a:latin typeface="Calibri" panose="020F0502020204030204" pitchFamily="34" charset="0"/>
                <a:cs typeface="Times New Roman" panose="02020603050405020304" pitchFamily="18" charset="0"/>
              </a:rPr>
              <a:t>spk</a:t>
            </a:r>
            <a:r>
              <a:rPr lang="en-US" sz="1200" dirty="0">
                <a:latin typeface="Calibri" panose="020F0502020204030204" pitchFamily="34" charset="0"/>
                <a:cs typeface="Times New Roman" panose="02020603050405020304" pitchFamily="18" charset="0"/>
              </a:rPr>
              <a:t> file) that will test the GROUP command</a:t>
            </a:r>
          </a:p>
          <a:p>
            <a:pPr marL="274320" marR="0" lvl="0" indent="0" algn="l" defTabSz="914400" rtl="0" eaLnBrk="1" fontAlgn="auto" latinLnBrk="0" hangingPunct="1">
              <a:lnSpc>
                <a:spcPct val="100000"/>
              </a:lnSpc>
              <a:spcBef>
                <a:spcPts val="0"/>
              </a:spcBef>
              <a:spcAft>
                <a:spcPts val="0"/>
              </a:spcAft>
              <a:buClrTx/>
              <a:buSzTx/>
              <a:buFontTx/>
              <a:buNone/>
              <a:tabLst/>
              <a:defRPr/>
            </a:pPr>
            <a:r>
              <a:rPr lang="en-US" sz="1200" b="1" i="1" dirty="0">
                <a:latin typeface="Calibri" panose="020F0502020204030204" pitchFamily="34" charset="0"/>
                <a:cs typeface="Times New Roman" panose="02020603050405020304" pitchFamily="18" charset="0"/>
              </a:rPr>
              <a:t>Configure the SPK file with the following details:</a:t>
            </a:r>
          </a:p>
          <a:p>
            <a:pPr marL="274320" indent="0">
              <a:buFontTx/>
              <a:buNone/>
            </a:pPr>
            <a:r>
              <a:rPr lang="en-US" sz="1200" b="1" i="1" kern="1200" dirty="0" err="1">
                <a:solidFill>
                  <a:schemeClr val="tx1"/>
                </a:solidFill>
                <a:latin typeface="Consolas" panose="020B0609020204030204" pitchFamily="49" charset="0"/>
                <a:ea typeface="+mn-ea"/>
                <a:cs typeface="Times New Roman" panose="02020603050405020304" pitchFamily="18" charset="0"/>
              </a:rPr>
              <a:t>s_readline</a:t>
            </a:r>
            <a:r>
              <a:rPr lang="en-US" sz="1200" b="1" i="1" kern="1200" dirty="0">
                <a:solidFill>
                  <a:schemeClr val="tx1"/>
                </a:solidFill>
                <a:latin typeface="Consolas" panose="020B0609020204030204" pitchFamily="49" charset="0"/>
                <a:ea typeface="+mn-ea"/>
                <a:cs typeface="Times New Roman" panose="02020603050405020304" pitchFamily="18" charset="0"/>
              </a:rPr>
              <a:t>();</a:t>
            </a:r>
          </a:p>
          <a:p>
            <a:pPr marL="27432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err="1">
                <a:solidFill>
                  <a:schemeClr val="tx1"/>
                </a:solidFill>
                <a:latin typeface="Consolas" panose="020B0609020204030204" pitchFamily="49" charset="0"/>
                <a:ea typeface="+mn-ea"/>
                <a:cs typeface="Times New Roman" panose="02020603050405020304" pitchFamily="18" charset="0"/>
              </a:rPr>
              <a:t>s_string</a:t>
            </a:r>
            <a:r>
              <a:rPr lang="en-US" sz="1200" b="1" i="1" kern="1200" dirty="0">
                <a:solidFill>
                  <a:schemeClr val="tx1"/>
                </a:solidFill>
                <a:latin typeface="Consolas" panose="020B0609020204030204" pitchFamily="49" charset="0"/>
                <a:ea typeface="+mn-ea"/>
                <a:cs typeface="Times New Roman" panose="02020603050405020304" pitchFamily="18" charset="0"/>
              </a:rPr>
              <a:t>(</a:t>
            </a:r>
            <a:r>
              <a:rPr lang="en-US" sz="1200" b="1" i="1" kern="1200" dirty="0">
                <a:solidFill>
                  <a:schemeClr val="tx1"/>
                </a:solidFill>
                <a:latin typeface="+mn-lt"/>
                <a:ea typeface="+mn-ea"/>
                <a:cs typeface="+mn-cs"/>
              </a:rPr>
              <a:t>“GROUP "</a:t>
            </a:r>
            <a:r>
              <a:rPr lang="en-US" sz="1200" b="1" i="1" kern="1200" dirty="0">
                <a:solidFill>
                  <a:schemeClr val="tx1"/>
                </a:solidFill>
                <a:latin typeface="Consolas" panose="020B0609020204030204" pitchFamily="49" charset="0"/>
                <a:ea typeface="+mn-ea"/>
                <a:cs typeface="Times New Roman" panose="02020603050405020304" pitchFamily="18" charset="0"/>
              </a:rPr>
              <a:t>);</a:t>
            </a:r>
          </a:p>
          <a:p>
            <a:pPr marL="27432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err="1">
                <a:solidFill>
                  <a:schemeClr val="tx1"/>
                </a:solidFill>
                <a:latin typeface="Consolas" panose="020B0609020204030204" pitchFamily="49" charset="0"/>
                <a:ea typeface="+mn-ea"/>
                <a:cs typeface="Times New Roman" panose="02020603050405020304" pitchFamily="18" charset="0"/>
              </a:rPr>
              <a:t>S_string_variable</a:t>
            </a:r>
            <a:r>
              <a:rPr lang="en-US" sz="1200" b="1" i="1" kern="1200" dirty="0">
                <a:solidFill>
                  <a:schemeClr val="tx1"/>
                </a:solidFill>
                <a:latin typeface="Consolas" panose="020B0609020204030204" pitchFamily="49" charset="0"/>
                <a:ea typeface="+mn-ea"/>
                <a:cs typeface="Times New Roman" panose="02020603050405020304" pitchFamily="18" charset="0"/>
              </a:rPr>
              <a:t>(</a:t>
            </a:r>
            <a:r>
              <a:rPr lang="en-US" sz="1200" b="1" i="1" kern="1200" dirty="0">
                <a:solidFill>
                  <a:schemeClr val="tx1"/>
                </a:solidFill>
                <a:latin typeface="+mn-lt"/>
                <a:ea typeface="+mn-ea"/>
                <a:cs typeface="+mn-cs"/>
              </a:rPr>
              <a:t>"</a:t>
            </a:r>
            <a:r>
              <a:rPr lang="en-US" sz="1200" b="1" i="1" kern="1200" dirty="0">
                <a:solidFill>
                  <a:schemeClr val="tx1"/>
                </a:solidFill>
                <a:latin typeface="Consolas" panose="020B0609020204030204" pitchFamily="49" charset="0"/>
                <a:ea typeface="+mn-ea"/>
                <a:cs typeface="Times New Roman" panose="02020603050405020304" pitchFamily="18" charset="0"/>
              </a:rPr>
              <a:t>BLAH</a:t>
            </a:r>
            <a:r>
              <a:rPr lang="en-US" sz="1200" b="1" i="1" kern="1200" dirty="0">
                <a:solidFill>
                  <a:schemeClr val="tx1"/>
                </a:solidFill>
                <a:latin typeface="+mn-lt"/>
                <a:ea typeface="+mn-ea"/>
                <a:cs typeface="+mn-cs"/>
              </a:rPr>
              <a:t>"</a:t>
            </a:r>
            <a:r>
              <a:rPr lang="en-US" sz="1200" b="1" i="1" kern="1200" dirty="0">
                <a:solidFill>
                  <a:schemeClr val="tx1"/>
                </a:solidFill>
                <a:latin typeface="Consolas" panose="020B0609020204030204" pitchFamily="49" charset="0"/>
                <a:ea typeface="+mn-ea"/>
                <a:cs typeface="Times New Roman" panose="02020603050405020304" pitchFamily="18" charset="0"/>
              </a:rPr>
              <a:t>);</a:t>
            </a:r>
          </a:p>
          <a:p>
            <a:pPr marL="274320" marR="0" lvl="0" indent="0" algn="l" defTabSz="914400" rtl="0" eaLnBrk="1" fontAlgn="auto" latinLnBrk="0" hangingPunct="1">
              <a:lnSpc>
                <a:spcPct val="100000"/>
              </a:lnSpc>
              <a:spcBef>
                <a:spcPts val="0"/>
              </a:spcBef>
              <a:spcAft>
                <a:spcPts val="0"/>
              </a:spcAft>
              <a:buClrTx/>
              <a:buSzTx/>
              <a:buFontTx/>
              <a:buNone/>
              <a:tabLst/>
              <a:defRPr/>
            </a:pPr>
            <a:r>
              <a:rPr lang="en-US" sz="1200" b="1" i="1" dirty="0">
                <a:latin typeface="Calibri" panose="020F0502020204030204" pitchFamily="34" charset="0"/>
                <a:cs typeface="Times New Roman" panose="02020603050405020304" pitchFamily="18" charset="0"/>
              </a:rPr>
              <a:t>The </a:t>
            </a:r>
            <a:r>
              <a:rPr lang="en-US" sz="1200" b="1" i="1" dirty="0" err="1">
                <a:latin typeface="Calibri" panose="020F0502020204030204" pitchFamily="34" charset="0"/>
                <a:cs typeface="Times New Roman" panose="02020603050405020304" pitchFamily="18" charset="0"/>
              </a:rPr>
              <a:t>s_string_variable</a:t>
            </a:r>
            <a:r>
              <a:rPr lang="en-US" sz="1200" b="1" i="1" dirty="0">
                <a:latin typeface="Calibri" panose="020F0502020204030204" pitchFamily="34" charset="0"/>
                <a:cs typeface="Times New Roman" panose="02020603050405020304" pitchFamily="18" charset="0"/>
              </a:rPr>
              <a:t> can be anything.  We taught the students to use “</a:t>
            </a:r>
            <a:r>
              <a:rPr lang="en-US" sz="1200" b="1" i="1" dirty="0">
                <a:latin typeface="Consolas" panose="020B0609020204030204" pitchFamily="49" charset="0"/>
                <a:cs typeface="Times New Roman" panose="02020603050405020304" pitchFamily="18" charset="0"/>
              </a:rPr>
              <a:t>COMMAND</a:t>
            </a:r>
            <a:r>
              <a:rPr lang="en-US" sz="1200" b="1" i="1" dirty="0">
                <a:latin typeface="Calibri" panose="020F0502020204030204" pitchFamily="34" charset="0"/>
                <a:cs typeface="Times New Roman" panose="02020603050405020304" pitchFamily="18" charset="0"/>
              </a:rPr>
              <a:t>” earlier in the course.</a:t>
            </a: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51</a:t>
            </a:fld>
            <a:endParaRPr lang="en-US"/>
          </a:p>
        </p:txBody>
      </p:sp>
    </p:spTree>
    <p:extLst>
      <p:ext uri="{BB962C8B-B14F-4D97-AF65-F5344CB8AC3E}">
        <p14:creationId xmlns:p14="http://schemas.microsoft.com/office/powerpoint/2010/main" xmlns="" val="2047617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SPIKE </a:t>
            </a:r>
            <a:r>
              <a:rPr lang="en-US" b="1" baseline="0" dirty="0"/>
              <a:t>(Solutions)</a:t>
            </a:r>
          </a:p>
          <a:p>
            <a:pPr marL="228600" indent="-228600">
              <a:buFont typeface="+mj-lt"/>
              <a:buAutoNum type="arabicPeriod" startAt="2"/>
            </a:pPr>
            <a:r>
              <a:rPr lang="en-US" sz="1200" dirty="0">
                <a:latin typeface="Calibri" panose="020F0502020204030204" pitchFamily="34" charset="0"/>
                <a:cs typeface="Times New Roman" panose="02020603050405020304" pitchFamily="18" charset="0"/>
              </a:rPr>
              <a:t>Configure Wireshark to monitor the SPIKE </a:t>
            </a:r>
            <a:r>
              <a:rPr lang="en-US" sz="1200" dirty="0" err="1">
                <a:latin typeface="Calibri" panose="020F0502020204030204" pitchFamily="34" charset="0"/>
                <a:cs typeface="Times New Roman" panose="02020603050405020304" pitchFamily="18" charset="0"/>
              </a:rPr>
              <a:t>fuzzer’s</a:t>
            </a:r>
            <a:r>
              <a:rPr lang="en-US" sz="1200" dirty="0">
                <a:latin typeface="Calibri" panose="020F0502020204030204" pitchFamily="34" charset="0"/>
                <a:cs typeface="Times New Roman" panose="02020603050405020304" pitchFamily="18" charset="0"/>
              </a:rPr>
              <a:t> traffic.</a:t>
            </a:r>
          </a:p>
          <a:p>
            <a:pPr marL="685800" marR="0" lvl="1"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kern="1200" dirty="0">
                <a:solidFill>
                  <a:schemeClr val="tx1"/>
                </a:solidFill>
                <a:effectLst/>
                <a:latin typeface="+mn-lt"/>
                <a:ea typeface="+mn-ea"/>
                <a:cs typeface="+mn-cs"/>
              </a:rPr>
              <a:t>HINT:  This is one of the easier ways to identify the string that caused the crash.  Be careful, since there are many streams that will include failed fuzz attempts.  Remember, the Extended Instruction Pointer (EIP) will generally show the string of letters (or hex) that crashed the program.  So, if you find “ABCD” in the EIP, that’s what you should search for in your PCAP.</a:t>
            </a:r>
          </a:p>
          <a:p>
            <a:pPr marL="182880" indent="0">
              <a:buFont typeface="+mj-lt"/>
              <a:buNone/>
            </a:pPr>
            <a:r>
              <a:rPr lang="en-US" sz="1200" b="1" i="1" dirty="0">
                <a:latin typeface="Calibri" panose="020F0502020204030204" pitchFamily="34" charset="0"/>
                <a:cs typeface="Times New Roman" panose="02020603050405020304" pitchFamily="18" charset="0"/>
              </a:rPr>
              <a:t>Start Wireshark, set it to begin capture, and you can apply a filter (either capture or view) if you want to cut down noise.  I’d recommend a view filter for your target IP: (see screenshot).</a:t>
            </a: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52</a:t>
            </a:fld>
            <a:endParaRPr lang="en-US"/>
          </a:p>
        </p:txBody>
      </p:sp>
    </p:spTree>
    <p:extLst>
      <p:ext uri="{BB962C8B-B14F-4D97-AF65-F5344CB8AC3E}">
        <p14:creationId xmlns:p14="http://schemas.microsoft.com/office/powerpoint/2010/main" xmlns="" val="6446075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SPIKE </a:t>
            </a:r>
            <a:r>
              <a:rPr lang="en-US" b="1" baseline="0" dirty="0"/>
              <a:t>(Solutions)</a:t>
            </a:r>
          </a:p>
          <a:p>
            <a:endParaRPr lang="en-US" b="1" baseline="0" dirty="0"/>
          </a:p>
          <a:p>
            <a:pPr marL="228600" indent="-228600">
              <a:buFont typeface="+mj-lt"/>
              <a:buAutoNum type="arabicPeriod" startAt="3"/>
            </a:pPr>
            <a:r>
              <a:rPr lang="en-US" sz="1200" dirty="0">
                <a:latin typeface="Calibri" panose="020F0502020204030204" pitchFamily="34" charset="0"/>
                <a:cs typeface="Times New Roman" panose="02020603050405020304" pitchFamily="18" charset="0"/>
              </a:rPr>
              <a:t>Run the </a:t>
            </a:r>
            <a:r>
              <a:rPr lang="en-US" sz="1200" dirty="0" err="1">
                <a:latin typeface="Calibri" panose="020F0502020204030204" pitchFamily="34" charset="0"/>
                <a:cs typeface="Times New Roman" panose="02020603050405020304" pitchFamily="18" charset="0"/>
              </a:rPr>
              <a:t>fuzzer</a:t>
            </a:r>
            <a:r>
              <a:rPr lang="en-US" sz="1200" dirty="0">
                <a:latin typeface="Calibri" panose="020F0502020204030204" pitchFamily="34" charset="0"/>
                <a:cs typeface="Times New Roman" panose="02020603050405020304" pitchFamily="18" charset="0"/>
              </a:rPr>
              <a:t> against the Character Server.</a:t>
            </a:r>
          </a:p>
          <a:p>
            <a:pPr marL="0" indent="0">
              <a:buFont typeface="+mj-lt"/>
              <a:buNone/>
            </a:pPr>
            <a:endParaRPr lang="en-US" sz="1200" dirty="0">
              <a:latin typeface="Calibri" panose="020F0502020204030204" pitchFamily="34" charset="0"/>
              <a:cs typeface="Times New Roman" panose="02020603050405020304" pitchFamily="18" charset="0"/>
            </a:endParaRPr>
          </a:p>
          <a:p>
            <a:pPr marL="182880" indent="0">
              <a:buFont typeface="+mj-lt"/>
              <a:buNone/>
            </a:pPr>
            <a:r>
              <a:rPr lang="en-US" sz="1200" b="1" i="1" dirty="0">
                <a:latin typeface="Consolas" panose="020B0609020204030204" pitchFamily="49" charset="0"/>
                <a:cs typeface="Times New Roman" panose="02020603050405020304" pitchFamily="18" charset="0"/>
              </a:rPr>
              <a:t>/</a:t>
            </a:r>
            <a:r>
              <a:rPr lang="en-US" sz="1200" b="1" i="1" dirty="0" err="1">
                <a:latin typeface="Consolas" panose="020B0609020204030204" pitchFamily="49" charset="0"/>
                <a:cs typeface="Times New Roman" panose="02020603050405020304" pitchFamily="18" charset="0"/>
              </a:rPr>
              <a:t>usr</a:t>
            </a:r>
            <a:r>
              <a:rPr lang="en-US" sz="1200" b="1" i="1" dirty="0">
                <a:latin typeface="Consolas" panose="020B0609020204030204" pitchFamily="49" charset="0"/>
                <a:cs typeface="Times New Roman" panose="02020603050405020304" pitchFamily="18" charset="0"/>
              </a:rPr>
              <a:t>/bin/</a:t>
            </a:r>
            <a:r>
              <a:rPr lang="en-US" sz="1200" b="1" i="1" dirty="0" err="1">
                <a:latin typeface="Consolas" panose="020B0609020204030204" pitchFamily="49" charset="0"/>
                <a:cs typeface="Times New Roman" panose="02020603050405020304" pitchFamily="18" charset="0"/>
              </a:rPr>
              <a:t>generic_send_tcp</a:t>
            </a:r>
            <a:r>
              <a:rPr lang="en-US" sz="1200" b="1" i="1" dirty="0">
                <a:latin typeface="Consolas" panose="020B0609020204030204" pitchFamily="49" charset="0"/>
                <a:cs typeface="Times New Roman" panose="02020603050405020304" pitchFamily="18" charset="0"/>
              </a:rPr>
              <a:t> 192.158.111.154 31337 </a:t>
            </a:r>
            <a:r>
              <a:rPr lang="en-US" sz="1200" b="1" i="1" dirty="0" err="1">
                <a:latin typeface="Consolas" panose="020B0609020204030204" pitchFamily="49" charset="0"/>
                <a:cs typeface="Times New Roman" panose="02020603050405020304" pitchFamily="18" charset="0"/>
              </a:rPr>
              <a:t>GROUP.spk</a:t>
            </a:r>
            <a:r>
              <a:rPr lang="en-US" sz="1200" b="1" i="1" dirty="0">
                <a:latin typeface="Consolas" panose="020B0609020204030204" pitchFamily="49" charset="0"/>
                <a:cs typeface="Times New Roman" panose="02020603050405020304" pitchFamily="18" charset="0"/>
              </a:rPr>
              <a:t> 0 0</a:t>
            </a:r>
          </a:p>
        </p:txBody>
      </p:sp>
      <p:sp>
        <p:nvSpPr>
          <p:cNvPr id="4" name="Slide Number Placeholder 3"/>
          <p:cNvSpPr>
            <a:spLocks noGrp="1"/>
          </p:cNvSpPr>
          <p:nvPr>
            <p:ph type="sldNum" sz="quarter" idx="10"/>
          </p:nvPr>
        </p:nvSpPr>
        <p:spPr/>
        <p:txBody>
          <a:bodyPr/>
          <a:lstStyle/>
          <a:p>
            <a:fld id="{1A4BDB1D-D7DD-4A2C-81AB-217F94AB9A08}" type="slidenum">
              <a:rPr lang="en-US" smtClean="0"/>
              <a:pPr/>
              <a:t>53</a:t>
            </a:fld>
            <a:endParaRPr lang="en-US"/>
          </a:p>
        </p:txBody>
      </p:sp>
    </p:spTree>
    <p:extLst>
      <p:ext uri="{BB962C8B-B14F-4D97-AF65-F5344CB8AC3E}">
        <p14:creationId xmlns:p14="http://schemas.microsoft.com/office/powerpoint/2010/main" xmlns="" val="1933401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8">
              <a:defRPr/>
            </a:pPr>
            <a:r>
              <a:rPr lang="fr-FR" b="1" dirty="0" err="1"/>
              <a:t>Instructor</a:t>
            </a:r>
            <a:r>
              <a:rPr lang="fr-FR" b="1" dirty="0"/>
              <a:t> Notes:</a:t>
            </a:r>
          </a:p>
          <a:p>
            <a:pPr defTabSz="914378">
              <a:defRPr/>
            </a:pPr>
            <a:r>
              <a:rPr lang="en-US" dirty="0"/>
              <a:t>Provide a short debrief on the exercise, allowing students to think more about what they’ve practiced and answering any related questions that they might have on the procedure/topic.</a:t>
            </a:r>
          </a:p>
          <a:p>
            <a:pPr defTabSz="914378">
              <a:defRPr/>
            </a:pPr>
            <a:endParaRPr lang="en-US" dirty="0"/>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endParaRPr lang="en-US" dirty="0"/>
          </a:p>
          <a:p>
            <a:r>
              <a:rPr lang="en-US" dirty="0"/>
              <a:t>n/a</a:t>
            </a:r>
            <a:endParaRPr lang="en-US" b="1" dirty="0">
              <a:solidFill>
                <a:schemeClr val="tx1"/>
              </a:solidFill>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54</a:t>
            </a:fld>
            <a:endParaRPr lang="en-US" dirty="0"/>
          </a:p>
        </p:txBody>
      </p:sp>
    </p:spTree>
    <p:extLst>
      <p:ext uri="{BB962C8B-B14F-4D97-AF65-F5344CB8AC3E}">
        <p14:creationId xmlns:p14="http://schemas.microsoft.com/office/powerpoint/2010/main" xmlns="" val="18370474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8">
              <a:defRPr/>
            </a:pPr>
            <a:r>
              <a:rPr lang="fr-FR" b="1" dirty="0" err="1"/>
              <a:t>Instructor</a:t>
            </a:r>
            <a:r>
              <a:rPr lang="fr-FR" b="1" dirty="0"/>
              <a:t> Notes:</a:t>
            </a:r>
          </a:p>
          <a:p>
            <a:pPr defTabSz="914378">
              <a:defRPr/>
            </a:pPr>
            <a:r>
              <a:rPr lang="en-US" dirty="0"/>
              <a:t>Provide a short debrief on the exercise, allowing students to think more about what they’ve practiced and answering any related questions that they might have on the procedure/topic.</a:t>
            </a:r>
          </a:p>
          <a:p>
            <a:pPr defTabSz="914378">
              <a:defRPr/>
            </a:pPr>
            <a:endParaRPr lang="en-US" dirty="0"/>
          </a:p>
          <a:p>
            <a:pPr defTabSz="914378">
              <a:defRPr/>
            </a:pPr>
            <a:r>
              <a:rPr lang="en-US" dirty="0"/>
              <a:t>Guidance for specific discussion questions:</a:t>
            </a:r>
          </a:p>
          <a:p>
            <a:pPr marL="228600" indent="-228600" defTabSz="914378">
              <a:buAutoNum type="arabicPeriod"/>
              <a:defRPr/>
            </a:pPr>
            <a:r>
              <a:rPr lang="en-US" dirty="0"/>
              <a:t>Did a crash occur? If yes, what techniques/scripts did you use?</a:t>
            </a:r>
          </a:p>
          <a:p>
            <a:pPr marL="228600" indent="-228600" defTabSz="914378">
              <a:buAutoNum type="arabicPeriod"/>
              <a:defRPr/>
            </a:pPr>
            <a:endParaRPr lang="en-US" dirty="0"/>
          </a:p>
          <a:p>
            <a:pPr marL="228600" indent="-228600" defTabSz="914378">
              <a:buAutoNum type="arabicPeriod"/>
              <a:defRPr/>
            </a:pPr>
            <a:r>
              <a:rPr lang="en-US" dirty="0"/>
              <a:t>The crash occurs very quickly, within a couple of seconds.  So, while students may have to do some trial and error, the goal is to stop the </a:t>
            </a:r>
            <a:r>
              <a:rPr lang="en-US" dirty="0" err="1"/>
              <a:t>fuzzer</a:t>
            </a:r>
            <a:r>
              <a:rPr lang="en-US" dirty="0"/>
              <a:t> as fast as possible after a crash.</a:t>
            </a:r>
          </a:p>
          <a:p>
            <a:pPr marL="228600" indent="-228600" defTabSz="914378">
              <a:buAutoNum type="arabicPeriod"/>
              <a:defRPr/>
            </a:pPr>
            <a:endParaRPr lang="en-US" dirty="0"/>
          </a:p>
          <a:p>
            <a:pPr marL="228600" indent="-228600" defTabSz="914378">
              <a:buAutoNum type="arabicPeriod"/>
              <a:defRPr/>
            </a:pPr>
            <a:r>
              <a:rPr lang="en-US" dirty="0"/>
              <a:t>Did you capture the string that crashed the command? What was the exact string?</a:t>
            </a:r>
          </a:p>
          <a:p>
            <a:pPr defTabSz="914378">
              <a:defRPr/>
            </a:pPr>
            <a:endParaRPr lang="en-US" dirty="0"/>
          </a:p>
          <a:p>
            <a:pPr defTabSz="914378">
              <a:defRPr/>
            </a:pPr>
            <a:endParaRPr lang="en-US" dirty="0"/>
          </a:p>
          <a:p>
            <a:pPr defTabSz="914378">
              <a:defRPr/>
            </a:pPr>
            <a:endParaRPr lang="en-US" dirty="0"/>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endParaRPr lang="en-US" dirty="0"/>
          </a:p>
          <a:p>
            <a:r>
              <a:rPr lang="en-US" dirty="0"/>
              <a:t>n/a</a:t>
            </a:r>
            <a:endParaRPr lang="en-US" b="1" dirty="0">
              <a:solidFill>
                <a:schemeClr val="tx1"/>
              </a:solidFill>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55</a:t>
            </a:fld>
            <a:endParaRPr lang="en-US" dirty="0"/>
          </a:p>
        </p:txBody>
      </p:sp>
    </p:spTree>
    <p:extLst>
      <p:ext uri="{BB962C8B-B14F-4D97-AF65-F5344CB8AC3E}">
        <p14:creationId xmlns:p14="http://schemas.microsoft.com/office/powerpoint/2010/main" xmlns="" val="32116710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8">
              <a:defRPr/>
            </a:pPr>
            <a:r>
              <a:rPr lang="fr-FR" b="1" dirty="0" err="1"/>
              <a:t>Instructor</a:t>
            </a:r>
            <a:r>
              <a:rPr lang="fr-FR" b="1" dirty="0"/>
              <a:t> Notes:</a:t>
            </a:r>
          </a:p>
          <a:p>
            <a:pPr defTabSz="914378">
              <a:defRPr/>
            </a:pPr>
            <a:r>
              <a:rPr lang="en-US" dirty="0"/>
              <a:t>Provide a short debrief on the exercise, allowing students to think more about what they’ve practiced and answering any related questions that they might have on the procedure/topic.</a:t>
            </a:r>
          </a:p>
          <a:p>
            <a:pPr defTabSz="914378">
              <a:defRPr/>
            </a:pPr>
            <a:endParaRPr lang="en-US" dirty="0"/>
          </a:p>
          <a:p>
            <a:pPr defTabSz="914378">
              <a:defRPr/>
            </a:pPr>
            <a:r>
              <a:rPr lang="en-US" dirty="0"/>
              <a:t>Guidance for specific discussion questions:</a:t>
            </a:r>
          </a:p>
          <a:p>
            <a:pPr marL="228600" indent="-228600" defTabSz="914378">
              <a:buAutoNum type="arabicPeriod"/>
              <a:defRPr/>
            </a:pPr>
            <a:r>
              <a:rPr lang="en-US" dirty="0"/>
              <a:t>Did a crash occur? If yes, what techniques/scripts did you use?</a:t>
            </a:r>
          </a:p>
          <a:p>
            <a:pPr marL="228600" indent="-228600" defTabSz="914378">
              <a:buAutoNum type="arabicPeriod"/>
              <a:defRPr/>
            </a:pPr>
            <a:endParaRPr lang="en-US" dirty="0"/>
          </a:p>
          <a:p>
            <a:pPr marL="228600" indent="-228600" defTabSz="914378">
              <a:buAutoNum type="arabicPeriod"/>
              <a:defRPr/>
            </a:pPr>
            <a:r>
              <a:rPr lang="en-US" dirty="0"/>
              <a:t>The crash occurs very quickly, within a couple of seconds.  So, while students may have to do some trial and error, the goal is to stop the </a:t>
            </a:r>
            <a:r>
              <a:rPr lang="en-US" dirty="0" err="1"/>
              <a:t>fuzzer</a:t>
            </a:r>
            <a:r>
              <a:rPr lang="en-US" dirty="0"/>
              <a:t> as fast as possible after a crash.</a:t>
            </a:r>
          </a:p>
          <a:p>
            <a:pPr marL="228600" indent="-228600" defTabSz="914378">
              <a:buAutoNum type="arabicPeriod"/>
              <a:defRPr/>
            </a:pPr>
            <a:endParaRPr lang="en-US" dirty="0"/>
          </a:p>
          <a:p>
            <a:pPr marL="228600" indent="-228600" defTabSz="914378">
              <a:buAutoNum type="arabicPeriod"/>
              <a:defRPr/>
            </a:pPr>
            <a:r>
              <a:rPr lang="en-US" dirty="0"/>
              <a:t>Did you capture the string that crashed the command? What was the exact string?</a:t>
            </a:r>
          </a:p>
          <a:p>
            <a:pPr defTabSz="914378">
              <a:defRPr/>
            </a:pPr>
            <a:endParaRPr lang="en-US" dirty="0"/>
          </a:p>
          <a:p>
            <a:pPr defTabSz="914378">
              <a:defRPr/>
            </a:pPr>
            <a:endParaRPr lang="en-US" dirty="0"/>
          </a:p>
          <a:p>
            <a:pPr defTabSz="914378">
              <a:defRPr/>
            </a:pPr>
            <a:endParaRPr lang="en-US" dirty="0"/>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endParaRPr lang="en-US" dirty="0"/>
          </a:p>
          <a:p>
            <a:r>
              <a:rPr lang="en-US" dirty="0"/>
              <a:t>n/a</a:t>
            </a:r>
            <a:endParaRPr lang="en-US" b="1" dirty="0">
              <a:solidFill>
                <a:schemeClr val="tx1"/>
              </a:solidFill>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56</a:t>
            </a:fld>
            <a:endParaRPr lang="en-US" dirty="0"/>
          </a:p>
        </p:txBody>
      </p:sp>
    </p:spTree>
    <p:extLst>
      <p:ext uri="{BB962C8B-B14F-4D97-AF65-F5344CB8AC3E}">
        <p14:creationId xmlns:p14="http://schemas.microsoft.com/office/powerpoint/2010/main" xmlns="" val="28281131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8">
              <a:defRPr/>
            </a:pPr>
            <a:r>
              <a:rPr lang="fr-FR" b="1" dirty="0" err="1"/>
              <a:t>Instructor</a:t>
            </a:r>
            <a:r>
              <a:rPr lang="fr-FR" b="1" dirty="0"/>
              <a:t> </a:t>
            </a:r>
            <a:r>
              <a:rPr lang="fr-FR" b="1"/>
              <a:t>Notes:</a:t>
            </a:r>
          </a:p>
          <a:p>
            <a:pPr defTabSz="914378">
              <a:defRPr/>
            </a:pPr>
            <a:endParaRPr lang="fr-FR" b="1" dirty="0"/>
          </a:p>
          <a:p>
            <a:pPr marL="228600" indent="-228600" defTabSz="914378">
              <a:buFont typeface="Arial" panose="020B0604020202020204" pitchFamily="34" charset="0"/>
              <a:buChar char="•"/>
              <a:defRPr/>
            </a:pPr>
            <a:r>
              <a:rPr lang="en-US" dirty="0"/>
              <a:t>Did you capture the string that crashed the command? What was the exact string?</a:t>
            </a:r>
          </a:p>
          <a:p>
            <a:pPr marL="228600" indent="-228600" defTabSz="914378">
              <a:buFont typeface="Arial" panose="020B0604020202020204" pitchFamily="34" charset="0"/>
              <a:buChar char="•"/>
              <a:defRPr/>
            </a:pPr>
            <a:endParaRPr lang="en-US" dirty="0"/>
          </a:p>
          <a:p>
            <a:pPr defTabSz="914378">
              <a:defRPr/>
            </a:pPr>
            <a:r>
              <a:rPr lang="en-US" b="1" i="1" dirty="0"/>
              <a:t>Now, let’s find that in Wireshark: (see screenshot in slide)</a:t>
            </a:r>
          </a:p>
          <a:p>
            <a:pPr defTabSz="914378">
              <a:defRPr/>
            </a:pPr>
            <a:endParaRPr lang="en-US" b="1" i="1" dirty="0"/>
          </a:p>
          <a:p>
            <a:pPr defTabSz="914378">
              <a:defRPr/>
            </a:pPr>
            <a:r>
              <a:rPr lang="en-US" b="1" i="1" dirty="0"/>
              <a:t>If you dissect this packet you’ll see the full string starting with GROUP /.:/AAA…  This string can be copied by right clicking on the packet and following TCP stream.</a:t>
            </a:r>
          </a:p>
          <a:p>
            <a:endParaRPr lang="en-US" b="1" dirty="0">
              <a:solidFill>
                <a:schemeClr val="tx1"/>
              </a:solidFill>
            </a:endParaRPr>
          </a:p>
          <a:p>
            <a:r>
              <a:rPr lang="en-US" b="1" dirty="0">
                <a:solidFill>
                  <a:schemeClr val="tx1"/>
                </a:solidFill>
              </a:rPr>
              <a:t>Key Concept and Interactivity:</a:t>
            </a:r>
          </a:p>
          <a:p>
            <a:endParaRPr lang="en-US" b="0" dirty="0">
              <a:solidFill>
                <a:schemeClr val="tx1"/>
              </a:solidFill>
            </a:endParaRP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endParaRPr lang="en-US" dirty="0"/>
          </a:p>
          <a:p>
            <a:endParaRPr lang="en-US" dirty="0"/>
          </a:p>
          <a:p>
            <a:r>
              <a:rPr lang="en-US" dirty="0"/>
              <a:t>n/a</a:t>
            </a:r>
            <a:endParaRPr lang="en-US" b="1" dirty="0">
              <a:solidFill>
                <a:schemeClr val="tx1"/>
              </a:solidFill>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57</a:t>
            </a:fld>
            <a:endParaRPr lang="en-US" dirty="0"/>
          </a:p>
        </p:txBody>
      </p:sp>
    </p:spTree>
    <p:extLst>
      <p:ext uri="{BB962C8B-B14F-4D97-AF65-F5344CB8AC3E}">
        <p14:creationId xmlns:p14="http://schemas.microsoft.com/office/powerpoint/2010/main" xmlns="" val="31298473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8">
              <a:defRPr/>
            </a:pPr>
            <a:r>
              <a:rPr lang="en-US" b="1" dirty="0"/>
              <a:t>Instructor Notes:</a:t>
            </a:r>
          </a:p>
          <a:p>
            <a:pPr defTabSz="914378">
              <a:defRPr/>
            </a:pPr>
            <a:r>
              <a:rPr lang="en-US" b="0" dirty="0">
                <a:solidFill>
                  <a:schemeClr val="tx1"/>
                </a:solidFill>
              </a:rPr>
              <a:t>Approximate exercise duration: 5 hours.</a:t>
            </a:r>
          </a:p>
          <a:p>
            <a:pPr defTabSz="914378">
              <a:defRPr/>
            </a:pPr>
            <a:endParaRPr lang="en-US" b="1" dirty="0"/>
          </a:p>
          <a:p>
            <a:pPr defTabSz="914378">
              <a:defRPr/>
            </a:pPr>
            <a:r>
              <a:rPr lang="en-US" dirty="0"/>
              <a:t>Exercise description: </a:t>
            </a:r>
          </a:p>
          <a:p>
            <a:pPr defTabSz="914378">
              <a:defRPr/>
            </a:pPr>
            <a:r>
              <a:rPr lang="en-US" dirty="0"/>
              <a:t>In this exercise students will practice identifying buffer overflow vulnerabilities in an unknown application.  Techniques used will be “manual” fuzzing, simple socket fuzzing, and creating Python scripts to assist fuzzing.</a:t>
            </a:r>
          </a:p>
          <a:p>
            <a:pPr defTabSz="914378">
              <a:defRPr/>
            </a:pPr>
            <a:endParaRPr lang="en-US" dirty="0"/>
          </a:p>
          <a:p>
            <a:pPr defTabSz="914378">
              <a:defRPr/>
            </a:pPr>
            <a:r>
              <a:rPr lang="en-US" dirty="0"/>
              <a:t>NOTE:  This one is optional and is here for students that finish the first two exercises and have spare time.  </a:t>
            </a:r>
          </a:p>
          <a:p>
            <a:pPr defTabSz="914378">
              <a:defRPr/>
            </a:pPr>
            <a:endParaRPr lang="en-US" dirty="0"/>
          </a:p>
          <a:p>
            <a:r>
              <a:rPr lang="en-US" b="1" dirty="0">
                <a:solidFill>
                  <a:schemeClr val="tx1"/>
                </a:solidFill>
              </a:rPr>
              <a:t>Key Concept and Interactivity:</a:t>
            </a:r>
          </a:p>
          <a:p>
            <a:r>
              <a:rPr lang="en-US" b="0" dirty="0">
                <a:solidFill>
                  <a:schemeClr val="tx1"/>
                </a:solidFill>
              </a:rPr>
              <a:t>…</a:t>
            </a:r>
          </a:p>
          <a:p>
            <a:endParaRPr lang="en-US" b="1" dirty="0">
              <a:solidFill>
                <a:schemeClr val="tx1"/>
              </a:solidFill>
            </a:endParaRPr>
          </a:p>
          <a:p>
            <a:r>
              <a:rPr lang="en-US" b="1" dirty="0">
                <a:solidFill>
                  <a:schemeClr val="tx1"/>
                </a:solidFill>
              </a:rPr>
              <a:t>Reference Material:</a:t>
            </a:r>
          </a:p>
          <a:p>
            <a:r>
              <a:rPr lang="en-US" dirty="0"/>
              <a:t>…</a:t>
            </a:r>
          </a:p>
          <a:p>
            <a:pPr defTabSz="914378">
              <a:defRPr/>
            </a:pPr>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58</a:t>
            </a:fld>
            <a:endParaRPr lang="en-US" dirty="0"/>
          </a:p>
        </p:txBody>
      </p:sp>
    </p:spTree>
    <p:extLst>
      <p:ext uri="{BB962C8B-B14F-4D97-AF65-F5344CB8AC3E}">
        <p14:creationId xmlns:p14="http://schemas.microsoft.com/office/powerpoint/2010/main" xmlns="" val="8396289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Intermediate </a:t>
            </a:r>
            <a:r>
              <a:rPr lang="en-US" b="1" dirty="0" err="1"/>
              <a:t>Fuzzer</a:t>
            </a:r>
            <a:r>
              <a:rPr lang="en-US" b="1" dirty="0"/>
              <a:t> </a:t>
            </a:r>
            <a:r>
              <a:rPr lang="en-US" b="1" baseline="0" dirty="0"/>
              <a:t>(Solutions)</a:t>
            </a:r>
          </a:p>
          <a:p>
            <a:r>
              <a:rPr lang="en-US" baseline="0" dirty="0"/>
              <a:t>This exercise directs the students to challenge themselves and improve their simple </a:t>
            </a:r>
            <a:r>
              <a:rPr lang="en-US" baseline="0" dirty="0" err="1"/>
              <a:t>fuzzer</a:t>
            </a:r>
            <a:r>
              <a:rPr lang="en-US" baseline="0" dirty="0"/>
              <a:t> by adding functionality.  Unfortunately, there are just far too many (READ: infinite) options that a student may add.  Because of this, instead of adding a single answer (the script), there are examples and ideas for each of the features discussed in the directions section.</a:t>
            </a:r>
          </a:p>
          <a:p>
            <a:endParaRPr lang="en-US" baseline="0" dirty="0"/>
          </a:p>
          <a:p>
            <a:r>
              <a:rPr lang="en-US" sz="1200" b="1" i="1" kern="1200" dirty="0">
                <a:solidFill>
                  <a:schemeClr val="tx1"/>
                </a:solidFill>
                <a:effectLst/>
                <a:latin typeface="+mn-lt"/>
                <a:ea typeface="+mn-ea"/>
                <a:cs typeface="+mn-cs"/>
              </a:rPr>
              <a:t>Automatic Crash Detection Ideas</a:t>
            </a:r>
          </a:p>
          <a:p>
            <a:r>
              <a:rPr lang="en-US" sz="1200" i="1" kern="1200" dirty="0">
                <a:solidFill>
                  <a:schemeClr val="tx1"/>
                </a:solidFill>
                <a:effectLst/>
                <a:latin typeface="+mn-lt"/>
                <a:ea typeface="+mn-ea"/>
                <a:cs typeface="+mn-cs"/>
              </a:rPr>
              <a:t>One of the features that can make </a:t>
            </a:r>
            <a:r>
              <a:rPr lang="en-US" sz="1200" i="1" kern="1200" dirty="0" err="1">
                <a:solidFill>
                  <a:schemeClr val="tx1"/>
                </a:solidFill>
                <a:effectLst/>
                <a:latin typeface="+mn-lt"/>
                <a:ea typeface="+mn-ea"/>
                <a:cs typeface="+mn-cs"/>
              </a:rPr>
              <a:t>fuzzers</a:t>
            </a:r>
            <a:r>
              <a:rPr lang="en-US" sz="1200" i="1" kern="1200" dirty="0">
                <a:solidFill>
                  <a:schemeClr val="tx1"/>
                </a:solidFill>
                <a:effectLst/>
                <a:latin typeface="+mn-lt"/>
                <a:ea typeface="+mn-ea"/>
                <a:cs typeface="+mn-cs"/>
              </a:rPr>
              <a:t> more functional is the addition of crash/freeze detection.  In instances where possible, the script can detect the remote server has stopped functioning and stop sending additional fuzzing iterations.  This can be easier to accomplish when integrating with debuggers, as they can report back to your script directly.  But for our purposes, we can try to detect crash like behavior.</a:t>
            </a:r>
          </a:p>
          <a:p>
            <a:r>
              <a:rPr lang="en-US" sz="1200" i="1" kern="1200" dirty="0">
                <a:solidFill>
                  <a:schemeClr val="tx1"/>
                </a:solidFill>
                <a:effectLst/>
                <a:latin typeface="+mn-lt"/>
                <a:ea typeface="+mn-ea"/>
                <a:cs typeface="+mn-cs"/>
              </a:rPr>
              <a:t>You could try to detect if the socket goes down by integrating the following code, sourced from: </a:t>
            </a:r>
            <a:r>
              <a:rPr lang="en-US" sz="1200" i="1" u="sng" kern="1200" dirty="0">
                <a:solidFill>
                  <a:schemeClr val="tx1"/>
                </a:solidFill>
                <a:effectLst/>
                <a:latin typeface="+mn-lt"/>
                <a:ea typeface="+mn-ea"/>
                <a:cs typeface="+mn-cs"/>
                <a:hlinkClick r:id="rId3"/>
              </a:rPr>
              <a:t>https://stackoverflow.com/questions/17386487/python-detect-when-a-socket-disconnects-for-any-reason</a:t>
            </a:r>
            <a:endParaRPr lang="en-US" sz="1200" i="1" kern="1200" dirty="0">
              <a:solidFill>
                <a:schemeClr val="tx1"/>
              </a:solidFill>
              <a:effectLst/>
              <a:latin typeface="+mn-lt"/>
              <a:ea typeface="+mn-ea"/>
              <a:cs typeface="+mn-cs"/>
            </a:endParaRPr>
          </a:p>
          <a:p>
            <a:endParaRPr lang="en-US" baseline="0" dirty="0"/>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59</a:t>
            </a:fld>
            <a:endParaRPr lang="en-US"/>
          </a:p>
        </p:txBody>
      </p:sp>
    </p:spTree>
    <p:extLst>
      <p:ext uri="{BB962C8B-B14F-4D97-AF65-F5344CB8AC3E}">
        <p14:creationId xmlns:p14="http://schemas.microsoft.com/office/powerpoint/2010/main" xmlns="" val="3606311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539750"/>
            <a:ext cx="3544887" cy="1995488"/>
          </a:xfrm>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66553">
              <a:defRPr/>
            </a:pPr>
            <a:r>
              <a:rPr lang="en-US" b="0" dirty="0">
                <a:solidFill>
                  <a:schemeClr val="tx1"/>
                </a:solidFill>
              </a:rPr>
              <a:t>In this lesson we’ll discuss how to overflow buffers on simple, and vulnerable, network services/applications.  We’ll then take that knowledge and expand upon that by creating fuzzers in Python.  We’ll start off with simple scripts, move on to a simple fuzzer, and possibly a more flexible fuzzer.</a:t>
            </a:r>
          </a:p>
          <a:p>
            <a:pPr defTabSz="966553">
              <a:defRPr/>
            </a:pPr>
            <a:endParaRPr lang="en-US" b="0" dirty="0">
              <a:solidFill>
                <a:schemeClr val="tx1"/>
              </a:solidFill>
            </a:endParaRPr>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p>
          <a:p>
            <a:r>
              <a:rPr lang="en-US" b="0" dirty="0">
                <a:solidFill>
                  <a:schemeClr val="tx1"/>
                </a:solidFill>
              </a:rPr>
              <a:t>n/a</a:t>
            </a:r>
          </a:p>
        </p:txBody>
      </p:sp>
      <p:sp>
        <p:nvSpPr>
          <p:cNvPr id="4" name="Slide Number Placeholder 3"/>
          <p:cNvSpPr>
            <a:spLocks noGrp="1"/>
          </p:cNvSpPr>
          <p:nvPr>
            <p:ph type="sldNum" sz="quarter" idx="10"/>
          </p:nvPr>
        </p:nvSpPr>
        <p:spPr/>
        <p:txBody>
          <a:bodyPr/>
          <a:lstStyle/>
          <a:p>
            <a:fld id="{1A4BDB1D-D7DD-4A2C-81AB-217F94AB9A08}" type="slidenum">
              <a:rPr lang="en-US" smtClean="0"/>
              <a:pPr/>
              <a:t>6</a:t>
            </a:fld>
            <a:endParaRPr lang="en-US" dirty="0"/>
          </a:p>
        </p:txBody>
      </p:sp>
    </p:spTree>
    <p:extLst>
      <p:ext uri="{BB962C8B-B14F-4D97-AF65-F5344CB8AC3E}">
        <p14:creationId xmlns:p14="http://schemas.microsoft.com/office/powerpoint/2010/main" xmlns="" val="1093739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Intermediate </a:t>
            </a:r>
            <a:r>
              <a:rPr lang="en-US" b="1" dirty="0" err="1"/>
              <a:t>Fuzzer</a:t>
            </a:r>
            <a:r>
              <a:rPr lang="en-US" b="1" dirty="0"/>
              <a:t> </a:t>
            </a:r>
            <a:r>
              <a:rPr lang="en-US" b="1" baseline="0" dirty="0"/>
              <a:t>(Solutions)</a:t>
            </a:r>
          </a:p>
          <a:p>
            <a:endParaRPr lang="en-US" baseline="0" dirty="0"/>
          </a:p>
          <a:p>
            <a:r>
              <a:rPr lang="en-US" sz="1200" b="1" i="1" kern="1200" dirty="0">
                <a:solidFill>
                  <a:schemeClr val="tx1"/>
                </a:solidFill>
                <a:effectLst/>
                <a:latin typeface="+mn-lt"/>
                <a:ea typeface="+mn-ea"/>
                <a:cs typeface="+mn-cs"/>
              </a:rPr>
              <a:t>Automatic Crash Detection Ideas (continued)</a:t>
            </a: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101094"/>
                </a:solidFill>
                <a:latin typeface="Consolas" panose="020B0609020204030204" pitchFamily="49" charset="0"/>
                <a:ea typeface="Times New Roman" panose="02020603050405020304" pitchFamily="18" charset="0"/>
                <a:cs typeface="Courier New" panose="02070309020205020404" pitchFamily="49" charset="0"/>
              </a:rPr>
              <a:t>import</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select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101094"/>
                </a:solidFill>
                <a:latin typeface="Consolas" panose="020B0609020204030204" pitchFamily="49" charset="0"/>
                <a:ea typeface="Times New Roman" panose="02020603050405020304" pitchFamily="18" charset="0"/>
                <a:cs typeface="Courier New" panose="02070309020205020404" pitchFamily="49" charset="0"/>
              </a:rPr>
              <a:t>import</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socket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ip</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 </a:t>
            </a:r>
            <a:r>
              <a:rPr lang="en-US" dirty="0">
                <a:solidFill>
                  <a:srgbClr val="7D2727"/>
                </a:solidFill>
                <a:latin typeface="Consolas" panose="020B0609020204030204" pitchFamily="49" charset="0"/>
                <a:ea typeface="Times New Roman" panose="02020603050405020304" pitchFamily="18" charset="0"/>
                <a:cs typeface="Courier New" panose="02070309020205020404" pitchFamily="49" charset="0"/>
              </a:rPr>
              <a:t>'127.0.0.1'</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port = </a:t>
            </a:r>
            <a:r>
              <a:rPr lang="en-US" dirty="0">
                <a:solidFill>
                  <a:srgbClr val="7D2727"/>
                </a:solidFill>
                <a:latin typeface="Consolas" panose="020B0609020204030204" pitchFamily="49" charset="0"/>
                <a:ea typeface="Times New Roman" panose="02020603050405020304" pitchFamily="18" charset="0"/>
                <a:cs typeface="Courier New" panose="02070309020205020404" pitchFamily="49" charset="0"/>
              </a:rPr>
              <a:t>80</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conn =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socket.socket</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socket.AF_INET</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socket.SOCK_STREAM</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conn.connect</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ip</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port))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101094"/>
                </a:solidFill>
                <a:latin typeface="Consolas" panose="020B0609020204030204" pitchFamily="49" charset="0"/>
                <a:ea typeface="Times New Roman" panose="02020603050405020304" pitchFamily="18" charset="0"/>
                <a:cs typeface="Courier New" panose="02070309020205020404" pitchFamily="49" charset="0"/>
              </a:rPr>
              <a:t>while</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101094"/>
                </a:solidFill>
                <a:latin typeface="Consolas" panose="020B0609020204030204" pitchFamily="49" charset="0"/>
                <a:ea typeface="Times New Roman" panose="02020603050405020304" pitchFamily="18" charset="0"/>
                <a:cs typeface="Courier New" panose="02070309020205020404" pitchFamily="49" charset="0"/>
              </a:rPr>
              <a:t>True</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101094"/>
                </a:solidFill>
                <a:latin typeface="Consolas" panose="020B0609020204030204" pitchFamily="49" charset="0"/>
                <a:ea typeface="Times New Roman" panose="02020603050405020304" pitchFamily="18" charset="0"/>
                <a:cs typeface="Courier New" panose="02070309020205020404" pitchFamily="49" charset="0"/>
              </a:rPr>
              <a:t>try</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ready_to_read</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ready_to_write</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in_error</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 \</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select.select</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([conn,], [conn,], [], </a:t>
            </a:r>
            <a:r>
              <a:rPr lang="en-US" dirty="0">
                <a:solidFill>
                  <a:srgbClr val="7D2727"/>
                </a:solidFill>
                <a:latin typeface="Consolas" panose="020B0609020204030204" pitchFamily="49" charset="0"/>
                <a:ea typeface="Times New Roman" panose="02020603050405020304" pitchFamily="18" charset="0"/>
                <a:cs typeface="Courier New" panose="02070309020205020404" pitchFamily="49" charset="0"/>
              </a:rPr>
              <a:t>5</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101094"/>
                </a:solidFill>
                <a:latin typeface="Consolas" panose="020B0609020204030204" pitchFamily="49" charset="0"/>
                <a:ea typeface="Times New Roman" panose="02020603050405020304" pitchFamily="18" charset="0"/>
                <a:cs typeface="Courier New" panose="02070309020205020404" pitchFamily="49" charset="0"/>
              </a:rPr>
              <a:t>except</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select.error</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conn.shutdown</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7D2727"/>
                </a:solidFill>
                <a:latin typeface="Consolas" panose="020B0609020204030204" pitchFamily="49" charset="0"/>
                <a:ea typeface="Times New Roman" panose="02020603050405020304" pitchFamily="18" charset="0"/>
                <a:cs typeface="Courier New" panose="02070309020205020404" pitchFamily="49" charset="0"/>
              </a:rPr>
              <a:t>2</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858C93"/>
                </a:solidFill>
                <a:latin typeface="Consolas" panose="020B0609020204030204" pitchFamily="49" charset="0"/>
                <a:ea typeface="Times New Roman" panose="02020603050405020304" pitchFamily="18" charset="0"/>
                <a:cs typeface="Courier New" panose="02070309020205020404" pitchFamily="49" charset="0"/>
              </a:rPr>
              <a:t># 0 = done receiving, 1 = done sending, 2 = both</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conn.close</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858C93"/>
                </a:solidFill>
                <a:latin typeface="Consolas" panose="020B0609020204030204" pitchFamily="49" charset="0"/>
                <a:ea typeface="Times New Roman" panose="02020603050405020304" pitchFamily="18" charset="0"/>
                <a:cs typeface="Courier New" panose="02070309020205020404" pitchFamily="49" charset="0"/>
              </a:rPr>
              <a:t># connection error event here, maybe reconnect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101094"/>
                </a:solidFill>
                <a:latin typeface="Consolas" panose="020B0609020204030204" pitchFamily="49" charset="0"/>
                <a:ea typeface="Times New Roman" panose="02020603050405020304" pitchFamily="18" charset="0"/>
                <a:cs typeface="Courier New" panose="02070309020205020404" pitchFamily="49" charset="0"/>
              </a:rPr>
              <a:t>print</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7D2727"/>
                </a:solidFill>
                <a:latin typeface="Consolas" panose="020B0609020204030204" pitchFamily="49" charset="0"/>
                <a:ea typeface="Times New Roman" panose="02020603050405020304" pitchFamily="18" charset="0"/>
                <a:cs typeface="Courier New" panose="02070309020205020404" pitchFamily="49" charset="0"/>
              </a:rPr>
              <a:t>'connection error'</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101094"/>
                </a:solidFill>
                <a:latin typeface="Consolas" panose="020B0609020204030204" pitchFamily="49" charset="0"/>
                <a:ea typeface="Times New Roman" panose="02020603050405020304" pitchFamily="18" charset="0"/>
                <a:cs typeface="Courier New" panose="02070309020205020404" pitchFamily="49" charset="0"/>
              </a:rPr>
              <a:t>break</a:t>
            </a: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101094"/>
                </a:solidFill>
                <a:latin typeface="Consolas" panose="020B0609020204030204" pitchFamily="49" charset="0"/>
                <a:ea typeface="Times New Roman" panose="02020603050405020304" pitchFamily="18" charset="0"/>
                <a:cs typeface="Courier New" panose="02070309020205020404" pitchFamily="49" charset="0"/>
              </a:rPr>
              <a:t>if</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len</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ready_to_read</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&gt; </a:t>
            </a:r>
            <a:r>
              <a:rPr lang="en-US" dirty="0">
                <a:solidFill>
                  <a:srgbClr val="7D2727"/>
                </a:solidFill>
                <a:latin typeface="Consolas" panose="020B0609020204030204" pitchFamily="49" charset="0"/>
                <a:ea typeface="Times New Roman" panose="02020603050405020304" pitchFamily="18" charset="0"/>
                <a:cs typeface="Courier New" panose="02070309020205020404" pitchFamily="49" charset="0"/>
              </a:rPr>
              <a:t>0</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recv</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conn.recv</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7D2727"/>
                </a:solidFill>
                <a:latin typeface="Consolas" panose="020B0609020204030204" pitchFamily="49" charset="0"/>
                <a:ea typeface="Times New Roman" panose="02020603050405020304" pitchFamily="18" charset="0"/>
                <a:cs typeface="Courier New" panose="02070309020205020404" pitchFamily="49" charset="0"/>
              </a:rPr>
              <a:t>2048</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858C93"/>
                </a:solidFill>
                <a:latin typeface="Consolas" panose="020B0609020204030204" pitchFamily="49" charset="0"/>
                <a:ea typeface="Times New Roman" panose="02020603050405020304" pitchFamily="18" charset="0"/>
                <a:cs typeface="Courier New" panose="02070309020205020404" pitchFamily="49" charset="0"/>
              </a:rPr>
              <a:t># do stuff with received data</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101094"/>
                </a:solidFill>
                <a:latin typeface="Consolas" panose="020B0609020204030204" pitchFamily="49" charset="0"/>
                <a:ea typeface="Times New Roman" panose="02020603050405020304" pitchFamily="18" charset="0"/>
                <a:cs typeface="Courier New" panose="02070309020205020404" pitchFamily="49" charset="0"/>
              </a:rPr>
              <a:t>print</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7D2727"/>
                </a:solidFill>
                <a:latin typeface="Consolas" panose="020B0609020204030204" pitchFamily="49" charset="0"/>
                <a:ea typeface="Times New Roman" panose="02020603050405020304" pitchFamily="18" charset="0"/>
                <a:cs typeface="Courier New" panose="02070309020205020404" pitchFamily="49" charset="0"/>
              </a:rPr>
              <a:t>'received:'</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recv</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101094"/>
                </a:solidFill>
                <a:latin typeface="Consolas" panose="020B0609020204030204" pitchFamily="49" charset="0"/>
                <a:ea typeface="Times New Roman" panose="02020603050405020304" pitchFamily="18" charset="0"/>
                <a:cs typeface="Courier New" panose="02070309020205020404" pitchFamily="49" charset="0"/>
              </a:rPr>
              <a:t>if</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len</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ready_to_write</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&gt; </a:t>
            </a:r>
            <a:r>
              <a:rPr lang="en-US" dirty="0">
                <a:solidFill>
                  <a:srgbClr val="7D2727"/>
                </a:solidFill>
                <a:latin typeface="Consolas" panose="020B0609020204030204" pitchFamily="49" charset="0"/>
                <a:ea typeface="Times New Roman" panose="02020603050405020304" pitchFamily="18" charset="0"/>
                <a:cs typeface="Courier New" panose="02070309020205020404" pitchFamily="49" charset="0"/>
              </a:rPr>
              <a:t>0</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858C93"/>
                </a:solidFill>
                <a:latin typeface="Consolas" panose="020B0609020204030204" pitchFamily="49" charset="0"/>
                <a:ea typeface="Times New Roman" panose="02020603050405020304" pitchFamily="18" charset="0"/>
                <a:cs typeface="Courier New" panose="02070309020205020404" pitchFamily="49" charset="0"/>
              </a:rPr>
              <a:t># connection established, send some stuff</a:t>
            </a:r>
            <a:endParaRPr lang="en-US" sz="1600" dirty="0">
              <a:latin typeface="Consolas" panose="020B0609020204030204" pitchFamily="49"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303336"/>
                </a:solidFill>
                <a:latin typeface="Consolas" panose="020B0609020204030204" pitchFamily="49" charset="0"/>
                <a:ea typeface="Times New Roman" panose="02020603050405020304" pitchFamily="18" charset="0"/>
                <a:cs typeface="Courier New" panose="02070309020205020404" pitchFamily="49" charset="0"/>
              </a:rPr>
              <a:t>conn.send</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7D2727"/>
                </a:solidFill>
                <a:latin typeface="Consolas" panose="020B0609020204030204" pitchFamily="49" charset="0"/>
                <a:ea typeface="Times New Roman" panose="02020603050405020304" pitchFamily="18" charset="0"/>
                <a:cs typeface="Courier New" panose="02070309020205020404" pitchFamily="49" charset="0"/>
              </a:rPr>
              <a:t>'some stuff’</a:t>
            </a:r>
            <a:r>
              <a:rPr lang="en-US" dirty="0">
                <a:solidFill>
                  <a:srgbClr val="303336"/>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onsolas" panose="020B0609020204030204" pitchFamily="49" charset="0"/>
              <a:ea typeface="Calibri" panose="020F0502020204030204" pitchFamily="34" charset="0"/>
              <a:cs typeface="Times New Roman" panose="02020603050405020304" pitchFamily="18" charset="0"/>
            </a:endParaRPr>
          </a:p>
          <a:p>
            <a:endParaRPr lang="en-US" baseline="0" dirty="0"/>
          </a:p>
          <a:p>
            <a:pPr marL="0" indent="0">
              <a:buFont typeface="+mj-lt"/>
              <a:buNone/>
            </a:pPr>
            <a:r>
              <a:rPr lang="en-US" sz="1200" dirty="0">
                <a:latin typeface="Calibri" panose="020F0502020204030204" pitchFamily="34" charset="0"/>
                <a:cs typeface="Times New Roman" panose="02020603050405020304" pitchFamily="18" charset="0"/>
              </a:rPr>
              <a:t>(</a:t>
            </a:r>
            <a:r>
              <a:rPr lang="en-US" sz="1200" b="1" i="1" dirty="0">
                <a:latin typeface="Calibri" panose="020F0502020204030204" pitchFamily="34" charset="0"/>
                <a:cs typeface="Times New Roman" panose="02020603050405020304" pitchFamily="18" charset="0"/>
              </a:rPr>
              <a:t>S</a:t>
            </a:r>
            <a:r>
              <a:rPr lang="en-US" b="1" i="1" dirty="0"/>
              <a:t>ourced from: </a:t>
            </a:r>
            <a:r>
              <a:rPr lang="en-US" b="1" i="1" u="sng" dirty="0">
                <a:hlinkClick r:id="rId3"/>
              </a:rPr>
              <a:t>https://stackoverflow.com/questions/17386487/python-detect-when-a-socket-disconnects-for-any-reason</a:t>
            </a:r>
            <a:r>
              <a:rPr lang="en-US" b="1" i="1" u="sng" dirty="0"/>
              <a:t>)</a:t>
            </a:r>
            <a:endParaRPr lang="en-US" sz="1200" dirty="0">
              <a:latin typeface="Calibri" panose="020F0502020204030204" pitchFamily="34" charset="0"/>
              <a:cs typeface="Times New Roman" panose="02020603050405020304" pitchFamily="18" charset="0"/>
            </a:endParaRPr>
          </a:p>
          <a:p>
            <a:pPr marL="514350" indent="-514350">
              <a:buFont typeface="+mj-lt"/>
              <a:buAutoNum type="arabicPeriod"/>
            </a:pPr>
            <a:endParaRPr lang="en-US" sz="1200"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60</a:t>
            </a:fld>
            <a:endParaRPr lang="en-US"/>
          </a:p>
        </p:txBody>
      </p:sp>
    </p:spTree>
    <p:extLst>
      <p:ext uri="{BB962C8B-B14F-4D97-AF65-F5344CB8AC3E}">
        <p14:creationId xmlns:p14="http://schemas.microsoft.com/office/powerpoint/2010/main" xmlns="" val="1519246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Intermediate </a:t>
            </a:r>
            <a:r>
              <a:rPr lang="en-US" b="1" dirty="0" err="1"/>
              <a:t>Fuzzer</a:t>
            </a:r>
            <a:r>
              <a:rPr lang="en-US" b="1" dirty="0"/>
              <a:t> </a:t>
            </a:r>
            <a:r>
              <a:rPr lang="en-US" b="1" baseline="0" dirty="0"/>
              <a:t>(Solutions)</a:t>
            </a:r>
          </a:p>
          <a:p>
            <a:pPr marL="0" indent="0">
              <a:buFont typeface="+mj-lt"/>
              <a:buNone/>
            </a:pPr>
            <a:r>
              <a:rPr lang="en-US" sz="1200" b="1" i="1" dirty="0">
                <a:latin typeface="Calibri" panose="020F0502020204030204" pitchFamily="34" charset="0"/>
                <a:cs typeface="Times New Roman" panose="02020603050405020304" pitchFamily="18" charset="0"/>
              </a:rPr>
              <a:t>Variable commands for future use</a:t>
            </a:r>
          </a:p>
          <a:p>
            <a:pPr marL="0" indent="0">
              <a:buFont typeface="+mj-lt"/>
              <a:buNone/>
            </a:pPr>
            <a:r>
              <a:rPr lang="en-US" sz="1200" i="1" dirty="0">
                <a:latin typeface="Calibri" panose="020F0502020204030204" pitchFamily="34" charset="0"/>
                <a:cs typeface="Times New Roman" panose="02020603050405020304" pitchFamily="18" charset="0"/>
              </a:rPr>
              <a:t>This one is a bit easier to accomplish.  We can do this by adding an </a:t>
            </a:r>
            <a:r>
              <a:rPr lang="en-US" sz="1200" i="1" dirty="0">
                <a:latin typeface="Consolas" panose="020B0609020204030204" pitchFamily="49" charset="0"/>
                <a:cs typeface="Times New Roman" panose="02020603050405020304" pitchFamily="18" charset="0"/>
              </a:rPr>
              <a:t>input() </a:t>
            </a:r>
            <a:r>
              <a:rPr lang="en-US" sz="1200" i="1" dirty="0">
                <a:latin typeface="Calibri" panose="020F0502020204030204" pitchFamily="34" charset="0"/>
                <a:cs typeface="Times New Roman" panose="02020603050405020304" pitchFamily="18" charset="0"/>
              </a:rPr>
              <a:t>or </a:t>
            </a:r>
            <a:r>
              <a:rPr lang="en-US" sz="1200" i="1" dirty="0" err="1">
                <a:latin typeface="Consolas" panose="020B0609020204030204" pitchFamily="49" charset="0"/>
                <a:cs typeface="Times New Roman" panose="02020603050405020304" pitchFamily="18" charset="0"/>
              </a:rPr>
              <a:t>raw_input</a:t>
            </a:r>
            <a:r>
              <a:rPr lang="en-US" sz="1200" i="1" dirty="0">
                <a:latin typeface="Consolas" panose="020B0609020204030204" pitchFamily="49" charset="0"/>
                <a:cs typeface="Times New Roman" panose="02020603050405020304" pitchFamily="18" charset="0"/>
              </a:rPr>
              <a:t>() </a:t>
            </a:r>
            <a:r>
              <a:rPr lang="en-US" sz="1200" i="1" dirty="0">
                <a:latin typeface="Calibri" panose="020F0502020204030204" pitchFamily="34" charset="0"/>
                <a:cs typeface="Times New Roman" panose="02020603050405020304" pitchFamily="18" charset="0"/>
              </a:rPr>
              <a:t>for commands.  For example:</a:t>
            </a:r>
          </a:p>
          <a:p>
            <a:pPr marL="0" indent="0">
              <a:buFont typeface="+mj-lt"/>
              <a:buNone/>
            </a:pPr>
            <a:r>
              <a:rPr lang="en-US" sz="1200" i="1" dirty="0">
                <a:latin typeface="Consolas" panose="020B0609020204030204" pitchFamily="49" charset="0"/>
                <a:cs typeface="Times New Roman" panose="02020603050405020304" pitchFamily="18" charset="0"/>
              </a:rPr>
              <a:t>	command=</a:t>
            </a:r>
            <a:r>
              <a:rPr lang="en-US" sz="1200" i="1" dirty="0" err="1">
                <a:latin typeface="Consolas" panose="020B0609020204030204" pitchFamily="49" charset="0"/>
                <a:cs typeface="Times New Roman" panose="02020603050405020304" pitchFamily="18" charset="0"/>
              </a:rPr>
              <a:t>raw_input</a:t>
            </a:r>
            <a:r>
              <a:rPr lang="en-US" sz="1200" i="1" dirty="0">
                <a:latin typeface="Consolas" panose="020B0609020204030204" pitchFamily="49" charset="0"/>
                <a:cs typeface="Times New Roman" panose="02020603050405020304" pitchFamily="18" charset="0"/>
              </a:rPr>
              <a:t>(“What command do you wish to fuzz: “)</a:t>
            </a:r>
            <a:br>
              <a:rPr lang="en-US" sz="1200" i="1" dirty="0">
                <a:latin typeface="Consolas" panose="020B0609020204030204" pitchFamily="49" charset="0"/>
                <a:cs typeface="Times New Roman" panose="02020603050405020304" pitchFamily="18" charset="0"/>
              </a:rPr>
            </a:br>
            <a:r>
              <a:rPr lang="en-US" sz="1200" i="1" dirty="0">
                <a:latin typeface="Consolas" panose="020B0609020204030204" pitchFamily="49" charset="0"/>
                <a:cs typeface="Times New Roman" panose="02020603050405020304" pitchFamily="18" charset="0"/>
              </a:rPr>
              <a:t>	</a:t>
            </a:r>
            <a:r>
              <a:rPr lang="en-US" sz="1200" i="1" dirty="0" err="1">
                <a:latin typeface="Consolas" panose="020B0609020204030204" pitchFamily="49" charset="0"/>
                <a:cs typeface="Times New Roman" panose="02020603050405020304" pitchFamily="18" charset="0"/>
              </a:rPr>
              <a:t>buf</a:t>
            </a:r>
            <a:r>
              <a:rPr lang="en-US" sz="1200" i="1" dirty="0">
                <a:latin typeface="Consolas" panose="020B0609020204030204" pitchFamily="49" charset="0"/>
                <a:cs typeface="Times New Roman" panose="02020603050405020304" pitchFamily="18" charset="0"/>
              </a:rPr>
              <a:t> = command + “ “ + char * size</a:t>
            </a:r>
          </a:p>
          <a:p>
            <a:pPr marL="0" indent="0">
              <a:buFont typeface="+mj-lt"/>
              <a:buNone/>
            </a:pPr>
            <a:endParaRPr lang="en-US" sz="1200" b="1" i="1" dirty="0">
              <a:latin typeface="Calibri" panose="020F0502020204030204" pitchFamily="34" charset="0"/>
              <a:cs typeface="Times New Roman" panose="02020603050405020304" pitchFamily="18" charset="0"/>
            </a:endParaRPr>
          </a:p>
          <a:p>
            <a:pPr marL="0" indent="0">
              <a:buFont typeface="+mj-lt"/>
              <a:buNone/>
            </a:pPr>
            <a:r>
              <a:rPr lang="en-US" sz="1200" b="1" i="1" dirty="0">
                <a:latin typeface="Calibri" panose="020F0502020204030204" pitchFamily="34" charset="0"/>
                <a:cs typeface="Times New Roman" panose="02020603050405020304" pitchFamily="18" charset="0"/>
              </a:rPr>
              <a:t>Automate the ability to identify commands, fuzz them, report back…</a:t>
            </a:r>
          </a:p>
          <a:p>
            <a:pPr marL="0" indent="0">
              <a:buFont typeface="+mj-lt"/>
              <a:buNone/>
            </a:pPr>
            <a:r>
              <a:rPr lang="en-US" sz="1200" i="1" dirty="0">
                <a:latin typeface="Calibri" panose="020F0502020204030204" pitchFamily="34" charset="0"/>
                <a:cs typeface="Times New Roman" panose="02020603050405020304" pitchFamily="18" charset="0"/>
              </a:rPr>
              <a:t>This is a far more tedious challenge.  To do this, you’ll have to first identify a good way of detecting a crash (socket timeout or similar) and then add a loop to iterate through reading the menu, picking a command, and fuzzing that command.  To fully automate this would likely take longer than we have in the classroom.  A solid goal would be to first manually inspect the menu, and then program the </a:t>
            </a:r>
            <a:r>
              <a:rPr lang="en-US" sz="1200" i="1" dirty="0" err="1">
                <a:latin typeface="Calibri" panose="020F0502020204030204" pitchFamily="34" charset="0"/>
                <a:cs typeface="Times New Roman" panose="02020603050405020304" pitchFamily="18" charset="0"/>
              </a:rPr>
              <a:t>fuzzer</a:t>
            </a:r>
            <a:r>
              <a:rPr lang="en-US" sz="1200" i="1" dirty="0">
                <a:latin typeface="Calibri" panose="020F0502020204030204" pitchFamily="34" charset="0"/>
                <a:cs typeface="Times New Roman" panose="02020603050405020304" pitchFamily="18" charset="0"/>
              </a:rPr>
              <a:t> in a loop including the two challenges listed above, with the addition of a loop that iterates the commands (upon socket failure of the current command or a timeout after a specific number of fuzzing attempts).</a:t>
            </a:r>
          </a:p>
          <a:p>
            <a:pPr marL="0" indent="0">
              <a:buFont typeface="+mj-lt"/>
              <a:buNone/>
            </a:pPr>
            <a:endParaRPr lang="en-US" sz="1200"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61</a:t>
            </a:fld>
            <a:endParaRPr lang="en-US"/>
          </a:p>
        </p:txBody>
      </p:sp>
    </p:spTree>
    <p:extLst>
      <p:ext uri="{BB962C8B-B14F-4D97-AF65-F5344CB8AC3E}">
        <p14:creationId xmlns:p14="http://schemas.microsoft.com/office/powerpoint/2010/main" xmlns="" val="5449845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Exercise: Intermediate </a:t>
            </a:r>
            <a:r>
              <a:rPr lang="en-US" b="1" dirty="0" err="1"/>
              <a:t>Fuzzer</a:t>
            </a:r>
            <a:r>
              <a:rPr lang="en-US" b="1" dirty="0"/>
              <a:t> </a:t>
            </a:r>
            <a:r>
              <a:rPr lang="en-US" b="1" baseline="0" dirty="0"/>
              <a:t>(Solutions)</a:t>
            </a:r>
          </a:p>
          <a:p>
            <a:pPr marL="0" indent="0">
              <a:buFont typeface="+mj-lt"/>
              <a:buNone/>
            </a:pPr>
            <a:r>
              <a:rPr lang="en-US" sz="1200" b="1" i="1" dirty="0">
                <a:latin typeface="Calibri" panose="020F0502020204030204" pitchFamily="34" charset="0"/>
                <a:cs typeface="Times New Roman" panose="02020603050405020304" pitchFamily="18" charset="0"/>
              </a:rPr>
              <a:t>Allow for use of custom strings generated 3rd part software or sources</a:t>
            </a:r>
          </a:p>
          <a:p>
            <a:pPr marL="0" indent="0">
              <a:buFont typeface="+mj-lt"/>
              <a:buNone/>
            </a:pPr>
            <a:r>
              <a:rPr lang="en-US" sz="1200" b="0" i="1" dirty="0">
                <a:latin typeface="Calibri" panose="020F0502020204030204" pitchFamily="34" charset="0"/>
                <a:cs typeface="Times New Roman" panose="02020603050405020304" pitchFamily="18" charset="0"/>
              </a:rPr>
              <a:t>This is an incredibly easy part of the challenge.  There are two simple ways of accomplishing this.</a:t>
            </a:r>
          </a:p>
          <a:p>
            <a:pPr marL="171450" indent="-171450">
              <a:buFont typeface="Arial" panose="020B0604020202020204" pitchFamily="34" charset="0"/>
              <a:buChar char="•"/>
            </a:pPr>
            <a:r>
              <a:rPr lang="en-US" sz="1200" b="0" i="1" dirty="0">
                <a:latin typeface="Calibri" panose="020F0502020204030204" pitchFamily="34" charset="0"/>
                <a:cs typeface="Times New Roman" panose="02020603050405020304" pitchFamily="18" charset="0"/>
              </a:rPr>
              <a:t>Cut and paste into user input.  Create a </a:t>
            </a:r>
            <a:r>
              <a:rPr lang="en-US" sz="1200" b="0" i="1" dirty="0" err="1">
                <a:latin typeface="Calibri" panose="020F0502020204030204" pitchFamily="34" charset="0"/>
                <a:cs typeface="Times New Roman" panose="02020603050405020304" pitchFamily="18" charset="0"/>
              </a:rPr>
              <a:t>raw_input</a:t>
            </a:r>
            <a:r>
              <a:rPr lang="en-US" sz="1200" b="0" i="1" dirty="0">
                <a:latin typeface="Calibri" panose="020F0502020204030204" pitchFamily="34" charset="0"/>
                <a:cs typeface="Times New Roman" panose="02020603050405020304" pitchFamily="18" charset="0"/>
              </a:rPr>
              <a:t>() or input() for a custom buffer string:</a:t>
            </a:r>
          </a:p>
          <a:p>
            <a:pPr marL="628650" lvl="1" indent="-171450">
              <a:buFont typeface="Arial" panose="020B0604020202020204" pitchFamily="34" charset="0"/>
              <a:buChar char="•"/>
            </a:pPr>
            <a:r>
              <a:rPr lang="en-US" sz="1200" b="0" i="1" dirty="0">
                <a:latin typeface="Consolas" panose="020B0609020204030204" pitchFamily="49" charset="0"/>
                <a:cs typeface="Times New Roman" panose="02020603050405020304" pitchFamily="18" charset="0"/>
              </a:rPr>
              <a:t>bufstring=</a:t>
            </a:r>
            <a:r>
              <a:rPr lang="en-US" sz="1200" b="0" i="1" dirty="0" err="1">
                <a:latin typeface="Consolas" panose="020B0609020204030204" pitchFamily="49" charset="0"/>
                <a:cs typeface="Times New Roman" panose="02020603050405020304" pitchFamily="18" charset="0"/>
              </a:rPr>
              <a:t>raw_input</a:t>
            </a:r>
            <a:r>
              <a:rPr lang="en-US" sz="1200" b="0" i="1" dirty="0">
                <a:latin typeface="Consolas" panose="020B0609020204030204" pitchFamily="49" charset="0"/>
                <a:cs typeface="Times New Roman" panose="02020603050405020304" pitchFamily="18" charset="0"/>
              </a:rPr>
              <a:t>(“Input custom string here: “)</a:t>
            </a:r>
          </a:p>
          <a:p>
            <a:pPr marL="171450" indent="-171450">
              <a:buFont typeface="Arial" panose="020B0604020202020204" pitchFamily="34" charset="0"/>
              <a:buChar char="•"/>
            </a:pPr>
            <a:r>
              <a:rPr lang="en-US" sz="1200" b="0" i="1" dirty="0">
                <a:latin typeface="Calibri" panose="020F0502020204030204" pitchFamily="34" charset="0"/>
                <a:cs typeface="Times New Roman" panose="02020603050405020304" pitchFamily="18" charset="0"/>
              </a:rPr>
              <a:t>Read from a file.</a:t>
            </a:r>
          </a:p>
          <a:p>
            <a:pPr marL="628650" lvl="1" indent="-171450">
              <a:buFont typeface="Arial" panose="020B0604020202020204" pitchFamily="34" charset="0"/>
              <a:buChar char="•"/>
            </a:pPr>
            <a:r>
              <a:rPr lang="en-US" sz="1200" b="0" i="1" dirty="0">
                <a:latin typeface="Consolas" panose="020B0609020204030204" pitchFamily="49" charset="0"/>
                <a:cs typeface="Times New Roman" panose="02020603050405020304" pitchFamily="18" charset="0"/>
              </a:rPr>
              <a:t>with open(‘somefile.txt’, ‘r’) as </a:t>
            </a:r>
            <a:r>
              <a:rPr lang="en-US" sz="1200" b="0" i="1" dirty="0" err="1">
                <a:latin typeface="Consolas" panose="020B0609020204030204" pitchFamily="49" charset="0"/>
                <a:cs typeface="Times New Roman" panose="02020603050405020304" pitchFamily="18" charset="0"/>
              </a:rPr>
              <a:t>stringfile</a:t>
            </a:r>
            <a:r>
              <a:rPr lang="en-US" sz="1200" b="0" i="1" dirty="0">
                <a:latin typeface="Consolas" panose="020B0609020204030204" pitchFamily="49" charset="0"/>
                <a:cs typeface="Times New Roman" panose="02020603050405020304" pitchFamily="18" charset="0"/>
              </a:rPr>
              <a:t>:</a:t>
            </a:r>
          </a:p>
          <a:p>
            <a:pPr marL="640080" lvl="1" indent="0">
              <a:buFont typeface="Arial" panose="020B0604020202020204" pitchFamily="34" charset="0"/>
              <a:buNone/>
            </a:pPr>
            <a:r>
              <a:rPr lang="en-US" sz="1200" b="0" i="1" dirty="0">
                <a:latin typeface="Consolas" panose="020B0609020204030204" pitchFamily="49" charset="0"/>
                <a:cs typeface="Times New Roman" panose="02020603050405020304" pitchFamily="18" charset="0"/>
              </a:rPr>
              <a:t>bufstring=</a:t>
            </a:r>
            <a:r>
              <a:rPr lang="en-US" sz="1200" b="0" i="1" dirty="0" err="1">
                <a:latin typeface="Consolas" panose="020B0609020204030204" pitchFamily="49" charset="0"/>
                <a:cs typeface="Times New Roman" panose="02020603050405020304" pitchFamily="18" charset="0"/>
              </a:rPr>
              <a:t>stringfile.read</a:t>
            </a:r>
            <a:r>
              <a:rPr lang="en-US" sz="1200" b="0" i="1" dirty="0">
                <a:latin typeface="Consolas" panose="020B0609020204030204" pitchFamily="49" charset="0"/>
                <a:cs typeface="Times New Roman" panose="02020603050405020304" pitchFamily="18" charset="0"/>
              </a:rPr>
              <a:t>().replace(‘\n’, ‘’)</a:t>
            </a:r>
          </a:p>
          <a:p>
            <a:pPr marL="0" indent="0">
              <a:buFont typeface="+mj-lt"/>
              <a:buNone/>
            </a:pPr>
            <a:endParaRPr lang="en-US" sz="1200" dirty="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A4BDB1D-D7DD-4A2C-81AB-217F94AB9A08}" type="slidenum">
              <a:rPr lang="en-US" smtClean="0"/>
              <a:pPr/>
              <a:t>62</a:t>
            </a:fld>
            <a:endParaRPr lang="en-US"/>
          </a:p>
        </p:txBody>
      </p:sp>
    </p:spTree>
    <p:extLst>
      <p:ext uri="{BB962C8B-B14F-4D97-AF65-F5344CB8AC3E}">
        <p14:creationId xmlns:p14="http://schemas.microsoft.com/office/powerpoint/2010/main" xmlns="" val="34265771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8">
              <a:defRPr/>
            </a:pPr>
            <a:r>
              <a:rPr lang="fr-FR" b="1" dirty="0" err="1"/>
              <a:t>Instructor</a:t>
            </a:r>
            <a:r>
              <a:rPr lang="fr-FR" b="1" dirty="0"/>
              <a:t> Notes:</a:t>
            </a:r>
          </a:p>
          <a:p>
            <a:pPr defTabSz="914378">
              <a:defRPr/>
            </a:pPr>
            <a:endParaRPr lang="fr-FR" b="1" dirty="0"/>
          </a:p>
          <a:p>
            <a:pPr lvl="0"/>
            <a:r>
              <a:rPr lang="en-US" sz="1200" kern="1200" dirty="0">
                <a:solidFill>
                  <a:schemeClr val="tx1"/>
                </a:solidFill>
                <a:effectLst/>
                <a:latin typeface="+mn-lt"/>
                <a:ea typeface="+mn-ea"/>
                <a:cs typeface="+mn-cs"/>
              </a:rPr>
              <a:t>1. Were you able to “manually fuzz” any of the commands?</a:t>
            </a:r>
          </a:p>
          <a:p>
            <a:pPr lvl="1"/>
            <a:r>
              <a:rPr lang="en-US" sz="1200" b="1" i="1" kern="1200" dirty="0">
                <a:solidFill>
                  <a:schemeClr val="tx1"/>
                </a:solidFill>
                <a:effectLst/>
                <a:latin typeface="+mn-lt"/>
                <a:ea typeface="+mn-ea"/>
                <a:cs typeface="+mn-cs"/>
              </a:rPr>
              <a:t>All of them are </a:t>
            </a:r>
            <a:r>
              <a:rPr lang="en-US" sz="1200" b="1" i="1" kern="1200" dirty="0" err="1">
                <a:solidFill>
                  <a:schemeClr val="tx1"/>
                </a:solidFill>
                <a:effectLst/>
                <a:latin typeface="+mn-lt"/>
                <a:ea typeface="+mn-ea"/>
                <a:cs typeface="+mn-cs"/>
              </a:rPr>
              <a:t>fuzzable</a:t>
            </a:r>
            <a:r>
              <a:rPr lang="en-US" sz="1200" b="1" i="1" kern="1200" dirty="0">
                <a:solidFill>
                  <a:schemeClr val="tx1"/>
                </a:solidFill>
                <a:effectLst/>
                <a:latin typeface="+mn-lt"/>
                <a:ea typeface="+mn-ea"/>
                <a:cs typeface="+mn-cs"/>
              </a:rPr>
              <a:t>, but a simple one is CLASS which can be fuzzed with 2000 A’s.  Seems like a lot for “manual” but not impossible.  Copy and paste a series of 100 A’s can get to thousands very quickly.</a:t>
            </a:r>
          </a:p>
          <a:p>
            <a:pPr lvl="0"/>
            <a:r>
              <a:rPr lang="en-US" sz="1200" kern="1200" dirty="0">
                <a:solidFill>
                  <a:schemeClr val="tx1"/>
                </a:solidFill>
                <a:effectLst/>
                <a:latin typeface="+mn-lt"/>
                <a:ea typeface="+mn-ea"/>
                <a:cs typeface="+mn-cs"/>
              </a:rPr>
              <a:t>2.  What increment did your </a:t>
            </a:r>
            <a:r>
              <a:rPr lang="en-US" sz="1200" kern="1200" dirty="0" err="1">
                <a:solidFill>
                  <a:schemeClr val="tx1"/>
                </a:solidFill>
                <a:effectLst/>
                <a:latin typeface="+mn-lt"/>
                <a:ea typeface="+mn-ea"/>
                <a:cs typeface="+mn-cs"/>
              </a:rPr>
              <a:t>fuzzer</a:t>
            </a:r>
            <a:r>
              <a:rPr lang="en-US" sz="1200" kern="1200" dirty="0">
                <a:solidFill>
                  <a:schemeClr val="tx1"/>
                </a:solidFill>
                <a:effectLst/>
                <a:latin typeface="+mn-lt"/>
                <a:ea typeface="+mn-ea"/>
                <a:cs typeface="+mn-cs"/>
              </a:rPr>
              <a:t> count by in the challenge?</a:t>
            </a:r>
          </a:p>
          <a:p>
            <a:pPr lvl="1"/>
            <a:r>
              <a:rPr lang="en-US" sz="1200" b="1" i="1" kern="1200" dirty="0">
                <a:solidFill>
                  <a:schemeClr val="tx1"/>
                </a:solidFill>
                <a:effectLst/>
                <a:latin typeface="+mn-lt"/>
                <a:ea typeface="+mn-ea"/>
                <a:cs typeface="+mn-cs"/>
              </a:rPr>
              <a:t>Students could do anything they want here.  I picked 100 because I knew the overflow was relatively small.  If students believed it was bigger they could have increased this number greatly.</a:t>
            </a:r>
          </a:p>
          <a:p>
            <a:pPr lvl="0"/>
            <a:r>
              <a:rPr lang="en-US" sz="1200" kern="1200" dirty="0">
                <a:solidFill>
                  <a:schemeClr val="tx1"/>
                </a:solidFill>
                <a:effectLst/>
                <a:latin typeface="+mn-lt"/>
                <a:ea typeface="+mn-ea"/>
                <a:cs typeface="+mn-cs"/>
              </a:rPr>
              <a:t>3.  Did a crash occur?</a:t>
            </a:r>
          </a:p>
          <a:p>
            <a:pPr lvl="1"/>
            <a:r>
              <a:rPr lang="en-US" sz="1200" b="1" i="1" kern="1200" dirty="0">
                <a:solidFill>
                  <a:schemeClr val="tx1"/>
                </a:solidFill>
                <a:effectLst/>
                <a:latin typeface="+mn-lt"/>
                <a:ea typeface="+mn-ea"/>
                <a:cs typeface="+mn-cs"/>
              </a:rPr>
              <a:t>Yes.  A SPIKE script that utilized </a:t>
            </a:r>
            <a:r>
              <a:rPr lang="en-US" sz="1200" b="1" i="1" kern="1200" dirty="0" err="1">
                <a:solidFill>
                  <a:schemeClr val="tx1"/>
                </a:solidFill>
                <a:effectLst/>
                <a:latin typeface="+mn-lt"/>
                <a:ea typeface="+mn-ea"/>
                <a:cs typeface="+mn-cs"/>
              </a:rPr>
              <a:t>s_readline</a:t>
            </a:r>
            <a:r>
              <a:rPr lang="en-US" sz="1200" b="1" i="1" kern="1200" dirty="0">
                <a:solidFill>
                  <a:schemeClr val="tx1"/>
                </a:solidFill>
                <a:effectLst/>
                <a:latin typeface="+mn-lt"/>
                <a:ea typeface="+mn-ea"/>
                <a:cs typeface="+mn-cs"/>
              </a:rPr>
              <a:t>(); and </a:t>
            </a:r>
            <a:r>
              <a:rPr lang="en-US" sz="1200" b="1" i="1" kern="1200" dirty="0" err="1">
                <a:solidFill>
                  <a:schemeClr val="tx1"/>
                </a:solidFill>
                <a:effectLst/>
                <a:latin typeface="+mn-lt"/>
                <a:ea typeface="+mn-ea"/>
                <a:cs typeface="+mn-cs"/>
              </a:rPr>
              <a:t>s_string</a:t>
            </a:r>
            <a:r>
              <a:rPr lang="en-US" sz="1200" b="1" i="1" kern="1200" dirty="0">
                <a:solidFill>
                  <a:schemeClr val="tx1"/>
                </a:solidFill>
                <a:effectLst/>
                <a:latin typeface="+mn-lt"/>
                <a:ea typeface="+mn-ea"/>
                <a:cs typeface="+mn-cs"/>
              </a:rPr>
              <a:t>(“GROUP “); and </a:t>
            </a:r>
            <a:r>
              <a:rPr lang="en-US" sz="1200" b="1" i="1" kern="1200" dirty="0" err="1">
                <a:solidFill>
                  <a:schemeClr val="tx1"/>
                </a:solidFill>
                <a:effectLst/>
                <a:latin typeface="+mn-lt"/>
                <a:ea typeface="+mn-ea"/>
                <a:cs typeface="+mn-cs"/>
              </a:rPr>
              <a:t>s_string_variable</a:t>
            </a:r>
            <a:r>
              <a:rPr lang="en-US" sz="1200" b="1" i="1" kern="1200" dirty="0">
                <a:solidFill>
                  <a:schemeClr val="tx1"/>
                </a:solidFill>
                <a:effectLst/>
                <a:latin typeface="+mn-lt"/>
                <a:ea typeface="+mn-ea"/>
                <a:cs typeface="+mn-cs"/>
              </a:rPr>
              <a:t>(“ANYTHING”);</a:t>
            </a:r>
          </a:p>
          <a:p>
            <a:pPr lvl="0"/>
            <a:r>
              <a:rPr lang="en-US" sz="1200" kern="1200" dirty="0">
                <a:solidFill>
                  <a:schemeClr val="tx1"/>
                </a:solidFill>
                <a:effectLst/>
                <a:latin typeface="+mn-lt"/>
                <a:ea typeface="+mn-ea"/>
                <a:cs typeface="+mn-cs"/>
              </a:rPr>
              <a:t>4.  Did you capture the string that crashed the command?</a:t>
            </a:r>
          </a:p>
          <a:p>
            <a:pPr lvl="1"/>
            <a:r>
              <a:rPr lang="en-US" sz="1200" b="1" i="1" kern="1200" dirty="0">
                <a:solidFill>
                  <a:schemeClr val="tx1"/>
                </a:solidFill>
                <a:effectLst/>
                <a:latin typeface="+mn-lt"/>
                <a:ea typeface="+mn-ea"/>
                <a:cs typeface="+mn-cs"/>
              </a:rPr>
              <a:t>Yes.  You capture it either in memory or in </a:t>
            </a:r>
            <a:r>
              <a:rPr lang="en-US" sz="1200" b="1" i="1" kern="1200" dirty="0" err="1">
                <a:solidFill>
                  <a:schemeClr val="tx1"/>
                </a:solidFill>
                <a:effectLst/>
                <a:latin typeface="+mn-lt"/>
                <a:ea typeface="+mn-ea"/>
                <a:cs typeface="+mn-cs"/>
              </a:rPr>
              <a:t>wireshark</a:t>
            </a:r>
            <a:r>
              <a:rPr lang="en-US" sz="1200" b="1" i="1" kern="1200" dirty="0">
                <a:solidFill>
                  <a:schemeClr val="tx1"/>
                </a:solidFill>
                <a:effectLst/>
                <a:latin typeface="+mn-lt"/>
                <a:ea typeface="+mn-ea"/>
                <a:cs typeface="+mn-cs"/>
              </a:rPr>
              <a:t>.  It should have been “GROUP /.:/” followed by a couple thousand A’s.  It’s also possible the beginning would be “GROUP /…/”</a:t>
            </a:r>
          </a:p>
          <a:p>
            <a:pPr lvl="1"/>
            <a:endParaRPr lang="en-US" sz="1200" b="1" i="1" kern="1200" dirty="0">
              <a:solidFill>
                <a:schemeClr val="tx1"/>
              </a:solidFill>
              <a:effectLst/>
              <a:latin typeface="+mn-lt"/>
              <a:ea typeface="+mn-ea"/>
              <a:cs typeface="+mn-cs"/>
            </a:endParaRPr>
          </a:p>
          <a:p>
            <a:pPr lvl="1"/>
            <a:endParaRPr lang="en-US" b="1" i="1" dirty="0"/>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p>
          <a:p>
            <a:r>
              <a:rPr lang="en-US" dirty="0"/>
              <a:t>n/a</a:t>
            </a:r>
          </a:p>
        </p:txBody>
      </p:sp>
      <p:sp>
        <p:nvSpPr>
          <p:cNvPr id="4" name="Slide Number Placeholder 3"/>
          <p:cNvSpPr>
            <a:spLocks noGrp="1"/>
          </p:cNvSpPr>
          <p:nvPr>
            <p:ph type="sldNum" sz="quarter" idx="10"/>
          </p:nvPr>
        </p:nvSpPr>
        <p:spPr/>
        <p:txBody>
          <a:bodyPr/>
          <a:lstStyle/>
          <a:p>
            <a:fld id="{1A4BDB1D-D7DD-4A2C-81AB-217F94AB9A08}" type="slidenum">
              <a:rPr lang="en-US" smtClean="0"/>
              <a:pPr/>
              <a:t>63</a:t>
            </a:fld>
            <a:endParaRPr lang="en-US" dirty="0"/>
          </a:p>
        </p:txBody>
      </p:sp>
    </p:spTree>
    <p:extLst>
      <p:ext uri="{BB962C8B-B14F-4D97-AF65-F5344CB8AC3E}">
        <p14:creationId xmlns:p14="http://schemas.microsoft.com/office/powerpoint/2010/main" xmlns="" val="1451711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539750"/>
            <a:ext cx="3544887" cy="1995488"/>
          </a:xfrm>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66553">
              <a:defRPr/>
            </a:pPr>
            <a:r>
              <a:rPr lang="en-US" b="0" dirty="0">
                <a:solidFill>
                  <a:schemeClr val="tx1"/>
                </a:solidFill>
              </a:rPr>
              <a:t>In this lesson we discussed how to overflow buffers on simple, and vulnerable, network services/applications.  We then take that knowledge and expand upon that by creating fuzzers in Python.  We start off with simple scripts, move on to a simple fuzzer, and possibly a more flexible fuzzer.</a:t>
            </a:r>
          </a:p>
          <a:p>
            <a:pPr defTabSz="966553">
              <a:defRPr/>
            </a:pPr>
            <a:endParaRPr lang="en-US" b="0" dirty="0">
              <a:solidFill>
                <a:schemeClr val="tx1"/>
              </a:solidFill>
            </a:endParaRPr>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p>
          <a:p>
            <a:r>
              <a:rPr lang="en-US" b="0" dirty="0">
                <a:solidFill>
                  <a:schemeClr val="tx1"/>
                </a:solidFill>
              </a:rPr>
              <a:t>n/a</a:t>
            </a:r>
          </a:p>
        </p:txBody>
      </p:sp>
      <p:sp>
        <p:nvSpPr>
          <p:cNvPr id="4" name="Slide Number Placeholder 3"/>
          <p:cNvSpPr>
            <a:spLocks noGrp="1"/>
          </p:cNvSpPr>
          <p:nvPr>
            <p:ph type="sldNum" sz="quarter" idx="10"/>
          </p:nvPr>
        </p:nvSpPr>
        <p:spPr/>
        <p:txBody>
          <a:bodyPr/>
          <a:lstStyle/>
          <a:p>
            <a:fld id="{1A4BDB1D-D7DD-4A2C-81AB-217F94AB9A08}" type="slidenum">
              <a:rPr lang="en-US" smtClean="0"/>
              <a:pPr/>
              <a:t>64</a:t>
            </a:fld>
            <a:endParaRPr lang="en-US"/>
          </a:p>
        </p:txBody>
      </p:sp>
    </p:spTree>
    <p:extLst>
      <p:ext uri="{BB962C8B-B14F-4D97-AF65-F5344CB8AC3E}">
        <p14:creationId xmlns:p14="http://schemas.microsoft.com/office/powerpoint/2010/main" xmlns="" val="36100405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539750"/>
            <a:ext cx="3544887" cy="1995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4BDB1D-D7DD-4A2C-81AB-217F94AB9A08}" type="slidenum">
              <a:rPr lang="en-US" smtClean="0"/>
              <a:pPr/>
              <a:t>65</a:t>
            </a:fld>
            <a:endParaRPr lang="en-US"/>
          </a:p>
        </p:txBody>
      </p:sp>
    </p:spTree>
    <p:extLst>
      <p:ext uri="{BB962C8B-B14F-4D97-AF65-F5344CB8AC3E}">
        <p14:creationId xmlns:p14="http://schemas.microsoft.com/office/powerpoint/2010/main" xmlns="" val="1862908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8" y="522288"/>
            <a:ext cx="3429000" cy="1928812"/>
          </a:xfrm>
        </p:spPr>
      </p:sp>
      <p:sp>
        <p:nvSpPr>
          <p:cNvPr id="3" name="Notes Placeholder 2"/>
          <p:cNvSpPr>
            <a:spLocks noGrp="1"/>
          </p:cNvSpPr>
          <p:nvPr>
            <p:ph type="body" idx="1"/>
          </p:nvPr>
        </p:nvSpPr>
        <p:spPr/>
        <p:txBody>
          <a:bodyPr/>
          <a:lstStyle/>
          <a:p>
            <a:r>
              <a:rPr lang="en-US" b="1" dirty="0">
                <a:solidFill>
                  <a:schemeClr val="tx1"/>
                </a:solidFill>
              </a:rPr>
              <a:t>Instructor Notes:</a:t>
            </a:r>
          </a:p>
          <a:p>
            <a:r>
              <a:rPr lang="en-US" b="0" dirty="0">
                <a:solidFill>
                  <a:schemeClr val="tx1"/>
                </a:solidFill>
              </a:rPr>
              <a:t>Fuzzing has slightly different definitions depending on where you go.  Most of them indicate automation as a key word.  However, “manual fuzzing” is possible.  More on that in the upcoming slides.</a:t>
            </a:r>
          </a:p>
          <a:p>
            <a:pPr marL="174292" indent="-174292" defTabSz="929556">
              <a:buFont typeface="Arial" panose="020B0604020202020204" pitchFamily="34" charset="0"/>
              <a:buChar char="•"/>
              <a:defRPr/>
            </a:pPr>
            <a:r>
              <a:rPr lang="en-US" dirty="0"/>
              <a:t>Fuzzing is an automated way of “poking” at a system/application in order to get it to fail.</a:t>
            </a:r>
          </a:p>
          <a:p>
            <a:pPr marL="174292" indent="-174292" defTabSz="929556">
              <a:buFont typeface="Arial" panose="020B0604020202020204" pitchFamily="34" charset="0"/>
              <a:buChar char="•"/>
              <a:defRPr/>
            </a:pPr>
            <a:r>
              <a:rPr lang="en-US" dirty="0"/>
              <a:t>Once a failure has occurred, we want to monitor it.  More about this later in the module.</a:t>
            </a:r>
          </a:p>
          <a:p>
            <a:pPr marL="174292" indent="-174292" defTabSz="929556">
              <a:buFont typeface="Arial" panose="020B0604020202020204" pitchFamily="34" charset="0"/>
              <a:buChar char="•"/>
              <a:defRPr/>
            </a:pPr>
            <a:r>
              <a:rPr lang="en-US" dirty="0"/>
              <a:t>Fuzzing is black box by nature but is used during white box testing as well.  </a:t>
            </a:r>
          </a:p>
          <a:p>
            <a:pPr marL="174292" indent="-174292" defTabSz="929556">
              <a:buFont typeface="Arial" panose="020B0604020202020204" pitchFamily="34" charset="0"/>
              <a:buChar char="•"/>
              <a:defRPr/>
            </a:pPr>
            <a:r>
              <a:rPr lang="en-US" b="0" dirty="0">
                <a:solidFill>
                  <a:schemeClr val="tx1"/>
                </a:solidFill>
              </a:rPr>
              <a:t>Similar in concept to brute forcing a password.  If it is vulnerable, you’ll get it eventually.</a:t>
            </a:r>
          </a:p>
          <a:p>
            <a:endParaRPr lang="en-US" b="0" dirty="0">
              <a:solidFill>
                <a:schemeClr val="tx1"/>
              </a:solidFill>
            </a:endParaRPr>
          </a:p>
          <a:p>
            <a:r>
              <a:rPr lang="en-US" b="1" dirty="0">
                <a:solidFill>
                  <a:schemeClr val="tx1"/>
                </a:solidFill>
              </a:rPr>
              <a:t>Key Concept and Interactivity:</a:t>
            </a:r>
          </a:p>
          <a:p>
            <a:r>
              <a:rPr lang="en-US" b="0" dirty="0">
                <a:solidFill>
                  <a:schemeClr val="tx1"/>
                </a:solidFill>
              </a:rPr>
              <a:t>Key Concept:  Fuzzing is an automated process of finding bugs in a system/software/etc.</a:t>
            </a:r>
          </a:p>
          <a:p>
            <a:r>
              <a:rPr lang="en-US" b="0" dirty="0">
                <a:solidFill>
                  <a:schemeClr val="tx1"/>
                </a:solidFill>
              </a:rPr>
              <a:t>Interactivity:</a:t>
            </a:r>
          </a:p>
          <a:p>
            <a:pPr marL="171446" indent="-171446">
              <a:buFont typeface="Arial" panose="020B0604020202020204" pitchFamily="34" charset="0"/>
              <a:buChar char="•"/>
            </a:pPr>
            <a:r>
              <a:rPr lang="en-US" b="0" dirty="0">
                <a:solidFill>
                  <a:schemeClr val="tx1"/>
                </a:solidFill>
              </a:rPr>
              <a:t>ASK, “What are differences in these definitions?”  “Why?”</a:t>
            </a:r>
          </a:p>
          <a:p>
            <a:pPr marL="171446" indent="-171446">
              <a:buFont typeface="Arial" panose="020B0604020202020204" pitchFamily="34" charset="0"/>
              <a:buChar char="•"/>
            </a:pPr>
            <a:r>
              <a:rPr lang="en-US" b="0" dirty="0">
                <a:solidFill>
                  <a:schemeClr val="tx1"/>
                </a:solidFill>
              </a:rPr>
              <a:t>ASK, “What is the difference between black box testing and white box testing?”</a:t>
            </a:r>
          </a:p>
          <a:p>
            <a:pPr marL="171446" indent="-171446">
              <a:buFont typeface="Arial" panose="020B0604020202020204" pitchFamily="34" charset="0"/>
              <a:buChar char="•"/>
            </a:pPr>
            <a:r>
              <a:rPr lang="en-US" b="0" dirty="0">
                <a:solidFill>
                  <a:schemeClr val="tx1"/>
                </a:solidFill>
              </a:rPr>
              <a:t>DISCUSS, “Exceptions” such as crashes, failing, leaks, etc. at a high level.  Detail covered later in this module.</a:t>
            </a:r>
          </a:p>
          <a:p>
            <a:endParaRPr lang="en-US" b="1" dirty="0">
              <a:solidFill>
                <a:schemeClr val="tx1"/>
              </a:solidFill>
            </a:endParaRPr>
          </a:p>
          <a:p>
            <a:r>
              <a:rPr lang="en-US" b="1" dirty="0">
                <a:solidFill>
                  <a:schemeClr val="tx1"/>
                </a:solidFill>
              </a:rPr>
              <a:t>Reference Material:</a:t>
            </a:r>
          </a:p>
          <a:p>
            <a:r>
              <a:rPr lang="en-US" dirty="0"/>
              <a:t>Fuzzing - OWASP</a:t>
            </a:r>
          </a:p>
          <a:p>
            <a:r>
              <a:rPr lang="en-US" dirty="0"/>
              <a:t>https://www.owasp.org/index.php/Fuzzing</a:t>
            </a:r>
          </a:p>
          <a:p>
            <a:endParaRPr lang="en-US" dirty="0"/>
          </a:p>
          <a:p>
            <a:r>
              <a:rPr lang="en-US" dirty="0"/>
              <a:t>Fuzzing – IBM </a:t>
            </a:r>
          </a:p>
          <a:p>
            <a:r>
              <a:rPr lang="en-US" dirty="0"/>
              <a:t>https://www.ibm.com/developerworks/library/j-fuzztest/index.html</a:t>
            </a:r>
          </a:p>
        </p:txBody>
      </p:sp>
      <p:sp>
        <p:nvSpPr>
          <p:cNvPr id="4" name="Slide Number Placeholder 3"/>
          <p:cNvSpPr>
            <a:spLocks noGrp="1"/>
          </p:cNvSpPr>
          <p:nvPr>
            <p:ph type="sldNum" sz="quarter" idx="10"/>
          </p:nvPr>
        </p:nvSpPr>
        <p:spPr/>
        <p:txBody>
          <a:bodyPr/>
          <a:lstStyle/>
          <a:p>
            <a:fld id="{1A4BDB1D-D7DD-4A2C-81AB-217F94AB9A08}" type="slidenum">
              <a:rPr lang="en-US" smtClean="0"/>
              <a:pPr/>
              <a:t>7</a:t>
            </a:fld>
            <a:endParaRPr lang="en-US" dirty="0"/>
          </a:p>
        </p:txBody>
      </p:sp>
    </p:spTree>
    <p:extLst>
      <p:ext uri="{BB962C8B-B14F-4D97-AF65-F5344CB8AC3E}">
        <p14:creationId xmlns:p14="http://schemas.microsoft.com/office/powerpoint/2010/main" xmlns="" val="2267183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8" y="522288"/>
            <a:ext cx="3429000" cy="1928812"/>
          </a:xfrm>
        </p:spPr>
      </p:sp>
      <p:sp>
        <p:nvSpPr>
          <p:cNvPr id="3" name="Notes Placeholder 2"/>
          <p:cNvSpPr>
            <a:spLocks noGrp="1"/>
          </p:cNvSpPr>
          <p:nvPr>
            <p:ph type="body" idx="1"/>
          </p:nvPr>
        </p:nvSpPr>
        <p:spPr/>
        <p:txBody>
          <a:bodyPr/>
          <a:lstStyle/>
          <a:p>
            <a:r>
              <a:rPr lang="en-US" b="1" dirty="0">
                <a:solidFill>
                  <a:schemeClr val="tx1"/>
                </a:solidFill>
              </a:rPr>
              <a:t>Instructor Notes:</a:t>
            </a:r>
          </a:p>
          <a:p>
            <a:pPr defTabSz="929556">
              <a:defRPr/>
            </a:pPr>
            <a:r>
              <a:rPr lang="en-US" dirty="0"/>
              <a:t>Fuzzing has many goals but primarily we’re looking to cause errors,</a:t>
            </a:r>
            <a:r>
              <a:rPr lang="en-US" baseline="0" dirty="0"/>
              <a:t> crashes, and other unexpected behavior.</a:t>
            </a:r>
          </a:p>
          <a:p>
            <a:pPr defTabSz="929556">
              <a:defRPr/>
            </a:pPr>
            <a:endParaRPr lang="en-US" baseline="0" dirty="0"/>
          </a:p>
          <a:p>
            <a:pPr marL="171446" indent="-171446" defTabSz="929556">
              <a:buFont typeface="Arial" panose="020B0604020202020204" pitchFamily="34" charset="0"/>
              <a:buChar char="•"/>
              <a:defRPr/>
            </a:pPr>
            <a:r>
              <a:rPr lang="en-US" baseline="0" dirty="0"/>
              <a:t>Crashes:  Straight forward, the target crashes and generally generates an error message (i.e., “This program has stopped working correctly.”).</a:t>
            </a:r>
          </a:p>
          <a:p>
            <a:pPr marL="171446" indent="-171446" defTabSz="929556">
              <a:buFont typeface="Arial" panose="020B0604020202020204" pitchFamily="34" charset="0"/>
              <a:buChar char="•"/>
              <a:defRPr/>
            </a:pPr>
            <a:r>
              <a:rPr lang="en-US" baseline="0" dirty="0"/>
              <a:t>Hanging:  Exactly what it sounds like, the target hangs.  It doesn’t crash, but it can’t progress either.  Some people consider this a crash though it is beneficial to separate the two behaviors.  Hard crashes (that produce exceptions) are often easier to exploit for remote arbitrary code execution.  Hanging is more of a DoS event.</a:t>
            </a:r>
          </a:p>
          <a:p>
            <a:pPr marL="171446" indent="-171446" defTabSz="929556">
              <a:buFont typeface="Arial" panose="020B0604020202020204" pitchFamily="34" charset="0"/>
              <a:buChar char="•"/>
              <a:defRPr/>
            </a:pPr>
            <a:r>
              <a:rPr lang="en-US" baseline="0" dirty="0"/>
              <a:t>Use-after-free: Allows an attacker to use a section of memory after it has been freed.  Exceptionally numerous and powerful in the browser world. </a:t>
            </a:r>
          </a:p>
          <a:p>
            <a:pPr marL="171446" indent="-171446" defTabSz="929556">
              <a:buFont typeface="Arial" panose="020B0604020202020204" pitchFamily="34" charset="0"/>
              <a:buChar char="•"/>
              <a:defRPr/>
            </a:pPr>
            <a:r>
              <a:rPr lang="en-US" baseline="0" dirty="0"/>
              <a:t>Memory leaks: Memory is incorrectly allocated and never released/freed properly.  This can eventually cause a number of issues including performance degradation, crashes, or possible abuse by an attacker.</a:t>
            </a:r>
          </a:p>
          <a:p>
            <a:pPr marL="171446" indent="-171446" defTabSz="929556">
              <a:buFont typeface="Arial" panose="020B0604020202020204" pitchFamily="34" charset="0"/>
              <a:buChar char="•"/>
              <a:defRPr/>
            </a:pPr>
            <a:r>
              <a:rPr lang="en-US" baseline="0" dirty="0"/>
              <a:t>Unexpected behavior:  Literally anything else that might happen.  There have been some strange things found during fuzzing and not all are crashes.  I’ve seen firewalls start passing all traffic, systems start to respond back with gibberish, sometimes an application will try to defend itself by attacking you, and in one case our fuzzer caused an electricity “smart” meter to catch fire.  And if the students ask, yes…it was repeatable.  The point here, is that “unexpected” really does need to be open ended.  </a:t>
            </a:r>
            <a:endParaRPr lang="en-US" dirty="0"/>
          </a:p>
          <a:p>
            <a:pPr marL="174292" indent="-174292" defTabSz="929556">
              <a:buFont typeface="Arial" panose="020B0604020202020204" pitchFamily="34" charset="0"/>
              <a:buChar char="•"/>
              <a:defRPr/>
            </a:pPr>
            <a:endParaRPr lang="en-US" dirty="0"/>
          </a:p>
          <a:p>
            <a:r>
              <a:rPr lang="en-US" b="1" dirty="0">
                <a:solidFill>
                  <a:schemeClr val="tx1"/>
                </a:solidFill>
              </a:rPr>
              <a:t>Key Concept and Interactivity:</a:t>
            </a:r>
          </a:p>
          <a:p>
            <a:r>
              <a:rPr lang="en-US" b="0" dirty="0">
                <a:solidFill>
                  <a:schemeClr val="tx1"/>
                </a:solidFill>
              </a:rPr>
              <a:t>Interactivity:</a:t>
            </a:r>
          </a:p>
          <a:p>
            <a:r>
              <a:rPr lang="en-US" b="0" dirty="0">
                <a:solidFill>
                  <a:schemeClr val="tx1"/>
                </a:solidFill>
              </a:rPr>
              <a:t>DISCUSS</a:t>
            </a:r>
            <a:r>
              <a:rPr lang="en-US" b="0" baseline="0" dirty="0">
                <a:solidFill>
                  <a:schemeClr val="tx1"/>
                </a:solidFill>
              </a:rPr>
              <a:t> IN DEPTH:  What do we mean by “make stuff fall over”?  Also, discuss examples of feeding an application/system input (i.e. command line inputs, file inputs, math/integer inputs, etc.)</a:t>
            </a:r>
            <a:endParaRPr lang="en-US" b="0" dirty="0">
              <a:solidFill>
                <a:schemeClr val="tx1"/>
              </a:solidFill>
            </a:endParaRPr>
          </a:p>
          <a:p>
            <a:r>
              <a:rPr lang="en-US" b="0" dirty="0">
                <a:solidFill>
                  <a:schemeClr val="tx1"/>
                </a:solidFill>
              </a:rPr>
              <a:t>DISCUSS:  Any</a:t>
            </a:r>
            <a:r>
              <a:rPr lang="en-US" b="0" baseline="0" dirty="0">
                <a:solidFill>
                  <a:schemeClr val="tx1"/>
                </a:solidFill>
              </a:rPr>
              <a:t> other potential outcomes?  What is “unexpected behavior?” </a:t>
            </a:r>
            <a:endParaRPr lang="en-US" b="0" dirty="0">
              <a:solidFill>
                <a:schemeClr val="tx1"/>
              </a:solidFill>
            </a:endParaRPr>
          </a:p>
          <a:p>
            <a:endParaRPr lang="en-US" b="1" dirty="0">
              <a:solidFill>
                <a:schemeClr val="tx1"/>
              </a:solidFill>
            </a:endParaRPr>
          </a:p>
          <a:p>
            <a:pPr defTabSz="914378">
              <a:defRPr/>
            </a:pPr>
            <a:r>
              <a:rPr lang="en-US" b="1" dirty="0">
                <a:solidFill>
                  <a:schemeClr val="tx1"/>
                </a:solidFill>
              </a:rPr>
              <a:t>Reference Material:</a:t>
            </a:r>
          </a:p>
          <a:p>
            <a:r>
              <a:rPr lang="en-US" b="0" dirty="0">
                <a:solidFill>
                  <a:schemeClr val="tx1"/>
                </a:solidFill>
              </a:rPr>
              <a:t>n/a</a:t>
            </a:r>
          </a:p>
        </p:txBody>
      </p:sp>
      <p:sp>
        <p:nvSpPr>
          <p:cNvPr id="4" name="Slide Number Placeholder 3"/>
          <p:cNvSpPr>
            <a:spLocks noGrp="1"/>
          </p:cNvSpPr>
          <p:nvPr>
            <p:ph type="sldNum" sz="quarter" idx="10"/>
          </p:nvPr>
        </p:nvSpPr>
        <p:spPr/>
        <p:txBody>
          <a:bodyPr/>
          <a:lstStyle/>
          <a:p>
            <a:fld id="{1A4BDB1D-D7DD-4A2C-81AB-217F94AB9A08}" type="slidenum">
              <a:rPr lang="en-US" smtClean="0"/>
              <a:pPr/>
              <a:t>8</a:t>
            </a:fld>
            <a:endParaRPr lang="en-US" dirty="0"/>
          </a:p>
        </p:txBody>
      </p:sp>
    </p:spTree>
    <p:extLst>
      <p:ext uri="{BB962C8B-B14F-4D97-AF65-F5344CB8AC3E}">
        <p14:creationId xmlns:p14="http://schemas.microsoft.com/office/powerpoint/2010/main" xmlns="" val="1502058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solidFill>
              </a:rPr>
              <a:t>Instructor Notes:</a:t>
            </a:r>
            <a:endParaRPr lang="en-US" baseline="0" dirty="0"/>
          </a:p>
          <a:p>
            <a:pPr defTabSz="929556">
              <a:defRPr/>
            </a:pPr>
            <a:r>
              <a:rPr lang="en-US" baseline="0" dirty="0"/>
              <a:t>There are many reasons to fuzz and why you would choose fuzzing over (or in addition to) other types of testing.   Adversaries who gain access to a system or application may not have source code, and they are left with full black box testing.  In this case, fuzzing is one of the absolute best ways of identifying vulnerabilities.</a:t>
            </a:r>
          </a:p>
          <a:p>
            <a:pPr defTabSz="929556">
              <a:defRPr/>
            </a:pPr>
            <a:endParaRPr lang="en-US" baseline="0" dirty="0"/>
          </a:p>
          <a:p>
            <a:pPr defTabSz="929556">
              <a:defRPr/>
            </a:pPr>
            <a:r>
              <a:rPr lang="en-US" baseline="0" dirty="0"/>
              <a:t>But even if you do have a copy of the source code, white box fuzzing may still catch things analysts missed.  Or, it may free up the time of team members to focus on other tasks while the fuzzing is being completed.  This ties into the “automation” portion…</a:t>
            </a:r>
          </a:p>
          <a:p>
            <a:pPr defTabSz="929556">
              <a:defRPr/>
            </a:pPr>
            <a:endParaRPr lang="en-US" baseline="0" dirty="0"/>
          </a:p>
          <a:p>
            <a:pPr defTabSz="929556">
              <a:defRPr/>
            </a:pPr>
            <a:r>
              <a:rPr lang="en-US" baseline="0" dirty="0"/>
              <a:t>Fuzzing runs the gamut from complete manual testing to nearly full automation.</a:t>
            </a:r>
          </a:p>
          <a:p>
            <a:endParaRPr lang="en-US" b="0" dirty="0">
              <a:solidFill>
                <a:schemeClr val="tx1"/>
              </a:solidFill>
            </a:endParaRPr>
          </a:p>
          <a:p>
            <a:r>
              <a:rPr lang="en-US" b="1" dirty="0">
                <a:solidFill>
                  <a:schemeClr val="tx1"/>
                </a:solidFill>
              </a:rPr>
              <a:t>Key Concept and Interactivity:</a:t>
            </a:r>
          </a:p>
          <a:p>
            <a:r>
              <a:rPr lang="en-US" b="0" dirty="0">
                <a:solidFill>
                  <a:schemeClr val="tx1"/>
                </a:solidFill>
              </a:rPr>
              <a:t>n/a</a:t>
            </a:r>
          </a:p>
          <a:p>
            <a:endParaRPr lang="en-US" b="1" dirty="0">
              <a:solidFill>
                <a:schemeClr val="tx1"/>
              </a:solidFill>
            </a:endParaRPr>
          </a:p>
          <a:p>
            <a:r>
              <a:rPr lang="en-US" b="1" dirty="0">
                <a:solidFill>
                  <a:schemeClr val="tx1"/>
                </a:solidFill>
              </a:rPr>
              <a:t>Reference Material:</a:t>
            </a:r>
            <a:endParaRPr lang="en-US" b="0" dirty="0">
              <a:solidFill>
                <a:schemeClr val="tx1"/>
              </a:solidFill>
            </a:endParaRPr>
          </a:p>
          <a:p>
            <a:r>
              <a:rPr lang="en-US" dirty="0"/>
              <a:t>Difference between Black Box Testing and White Box Testing</a:t>
            </a:r>
          </a:p>
          <a:p>
            <a:r>
              <a:rPr lang="en-US" dirty="0"/>
              <a:t>https://www.softwaretestingclass.com/difference-between-black-box-testing-and-white-box-testing/</a:t>
            </a:r>
          </a:p>
        </p:txBody>
      </p:sp>
      <p:sp>
        <p:nvSpPr>
          <p:cNvPr id="4" name="Slide Number Placeholder 3"/>
          <p:cNvSpPr>
            <a:spLocks noGrp="1"/>
          </p:cNvSpPr>
          <p:nvPr>
            <p:ph type="sldNum" sz="quarter" idx="5"/>
          </p:nvPr>
        </p:nvSpPr>
        <p:spPr/>
        <p:txBody>
          <a:bodyPr/>
          <a:lstStyle/>
          <a:p>
            <a:fld id="{1A4BDB1D-D7DD-4A2C-81AB-217F94AB9A08}" type="slidenum">
              <a:rPr lang="en-US" smtClean="0"/>
              <a:pPr/>
              <a:t>9</a:t>
            </a:fld>
            <a:endParaRPr lang="en-US" dirty="0"/>
          </a:p>
        </p:txBody>
      </p:sp>
    </p:spTree>
    <p:extLst>
      <p:ext uri="{BB962C8B-B14F-4D97-AF65-F5344CB8AC3E}">
        <p14:creationId xmlns:p14="http://schemas.microsoft.com/office/powerpoint/2010/main" xmlns="" val="2870352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2058096"/>
            <a:ext cx="10515600" cy="3495540"/>
          </a:xfrm>
        </p:spPr>
        <p:txBody>
          <a:bodyPr anchor="t"/>
          <a:lstStyle>
            <a:lvl1pPr algn="ctr">
              <a:defRPr sz="6000" b="0" i="0">
                <a:solidFill>
                  <a:schemeClr val="bg1"/>
                </a:solidFill>
                <a:latin typeface="Arial" charset="0"/>
                <a:ea typeface="Arial" charset="0"/>
                <a:cs typeface="Arial" charset="0"/>
              </a:defRPr>
            </a:lvl1pPr>
          </a:lstStyle>
          <a:p>
            <a:r>
              <a:rPr lang="en-US" dirty="0"/>
              <a:t>Lesson 1</a:t>
            </a:r>
            <a:br>
              <a:rPr lang="en-US" dirty="0"/>
            </a:br>
            <a:r>
              <a:rPr lang="en-US" dirty="0"/>
              <a:t/>
            </a:r>
            <a:br>
              <a:rPr lang="en-US" dirty="0"/>
            </a:br>
            <a:r>
              <a:rPr lang="en-US" dirty="0"/>
              <a:t>Click to edit Master title style</a:t>
            </a:r>
          </a:p>
        </p:txBody>
      </p:sp>
      <p:sp>
        <p:nvSpPr>
          <p:cNvPr id="4" name="Date Placeholder 3"/>
          <p:cNvSpPr>
            <a:spLocks noGrp="1"/>
          </p:cNvSpPr>
          <p:nvPr>
            <p:ph type="dt" sz="half" idx="10"/>
          </p:nvPr>
        </p:nvSpPr>
        <p:spPr/>
        <p:txBody>
          <a:bodyPr/>
          <a:lstStyle/>
          <a:p>
            <a:fld id="{2E5B0929-F22E-4576-BFEE-5B9B6A6F22E7}" type="datetimeFigureOut">
              <a:rPr lang="en-US" smtClean="0"/>
              <a:pPr/>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CD219-1300-4C0E-916B-7C120767A339}" type="slidenum">
              <a:rPr lang="en-US" smtClean="0"/>
              <a:pPr/>
              <a:t>‹#›</a:t>
            </a:fld>
            <a:endParaRPr lang="en-US"/>
          </a:p>
        </p:txBody>
      </p:sp>
    </p:spTree>
    <p:extLst>
      <p:ext uri="{BB962C8B-B14F-4D97-AF65-F5344CB8AC3E}">
        <p14:creationId xmlns:p14="http://schemas.microsoft.com/office/powerpoint/2010/main" xmlns="" val="19805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a:t>Click to edit Master title style</a:t>
            </a:r>
          </a:p>
        </p:txBody>
      </p:sp>
      <p:sp>
        <p:nvSpPr>
          <p:cNvPr id="3" name="Content Placeholder 2"/>
          <p:cNvSpPr>
            <a:spLocks noGrp="1"/>
          </p:cNvSpPr>
          <p:nvPr>
            <p:ph idx="1" hasCustomPrompt="1"/>
          </p:nvPr>
        </p:nvSpPr>
        <p:spPr/>
        <p:txBody>
          <a:bodyPr/>
          <a:lstStyle>
            <a:lvl1pPr marL="0" indent="0">
              <a:buFont typeface="Arial" charset="0"/>
              <a:buNone/>
              <a:defRPr sz="24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5B0929-F22E-4576-BFEE-5B9B6A6F22E7}" type="datetimeFigureOut">
              <a:rPr lang="en-US" smtClean="0"/>
              <a:pPr/>
              <a:t>5/6/2019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CD219-1300-4C0E-916B-7C120767A339}" type="slidenum">
              <a:rPr lang="en-US" smtClean="0"/>
              <a:pPr/>
              <a:t>‹#›</a:t>
            </a:fld>
            <a:endParaRPr lang="en-US"/>
          </a:p>
        </p:txBody>
      </p:sp>
    </p:spTree>
    <p:extLst>
      <p:ext uri="{BB962C8B-B14F-4D97-AF65-F5344CB8AC3E}">
        <p14:creationId xmlns:p14="http://schemas.microsoft.com/office/powerpoint/2010/main" xmlns="" val="394064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5B0929-F22E-4576-BFEE-5B9B6A6F22E7}" type="datetimeFigureOut">
              <a:rPr lang="en-US" smtClean="0"/>
              <a:pPr/>
              <a:t>5/6/2019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ECD219-1300-4C0E-916B-7C120767A339}" type="slidenum">
              <a:rPr lang="en-US" smtClean="0"/>
              <a:pPr/>
              <a:t>‹#›</a:t>
            </a:fld>
            <a:endParaRPr lang="en-US"/>
          </a:p>
        </p:txBody>
      </p:sp>
    </p:spTree>
    <p:extLst>
      <p:ext uri="{BB962C8B-B14F-4D97-AF65-F5344CB8AC3E}">
        <p14:creationId xmlns:p14="http://schemas.microsoft.com/office/powerpoint/2010/main" xmlns="" val="115922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5B0929-F22E-4576-BFEE-5B9B6A6F22E7}" type="datetimeFigureOut">
              <a:rPr lang="en-US" smtClean="0"/>
              <a:pPr/>
              <a:t>5/6/2019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ECD219-1300-4C0E-916B-7C120767A339}" type="slidenum">
              <a:rPr lang="en-US" smtClean="0"/>
              <a:pPr/>
              <a:t>‹#›</a:t>
            </a:fld>
            <a:endParaRPr lang="en-US"/>
          </a:p>
        </p:txBody>
      </p:sp>
    </p:spTree>
    <p:extLst>
      <p:ext uri="{BB962C8B-B14F-4D97-AF65-F5344CB8AC3E}">
        <p14:creationId xmlns:p14="http://schemas.microsoft.com/office/powerpoint/2010/main" xmlns="" val="379705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5B0929-F22E-4576-BFEE-5B9B6A6F22E7}" type="datetimeFigureOut">
              <a:rPr lang="en-US" smtClean="0"/>
              <a:pPr/>
              <a:t>5/6/2019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ECD219-1300-4C0E-916B-7C120767A339}" type="slidenum">
              <a:rPr lang="en-US" smtClean="0"/>
              <a:pPr/>
              <a:t>‹#›</a:t>
            </a:fld>
            <a:endParaRPr lang="en-US"/>
          </a:p>
        </p:txBody>
      </p:sp>
    </p:spTree>
    <p:extLst>
      <p:ext uri="{BB962C8B-B14F-4D97-AF65-F5344CB8AC3E}">
        <p14:creationId xmlns:p14="http://schemas.microsoft.com/office/powerpoint/2010/main" xmlns="" val="121964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5B0929-F22E-4576-BFEE-5B9B6A6F22E7}" type="datetimeFigureOut">
              <a:rPr lang="en-US" smtClean="0"/>
              <a:pPr/>
              <a:t>5/6/2019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ECD219-1300-4C0E-916B-7C120767A339}" type="slidenum">
              <a:rPr lang="en-US" smtClean="0"/>
              <a:pPr/>
              <a:t>‹#›</a:t>
            </a:fld>
            <a:endParaRPr lang="en-US"/>
          </a:p>
        </p:txBody>
      </p:sp>
    </p:spTree>
    <p:extLst>
      <p:ext uri="{BB962C8B-B14F-4D97-AF65-F5344CB8AC3E}">
        <p14:creationId xmlns:p14="http://schemas.microsoft.com/office/powerpoint/2010/main" xmlns="" val="2030805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43601"/>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04087"/>
            <a:ext cx="10515600" cy="395274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5B0929-F22E-4576-BFEE-5B9B6A6F22E7}" type="datetimeFigureOut">
              <a:rPr lang="en-US" smtClean="0"/>
              <a:pPr/>
              <a:t>5/6/2019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ECD219-1300-4C0E-916B-7C120767A339}" type="slidenum">
              <a:rPr lang="en-US" smtClean="0"/>
              <a:pPr/>
              <a:t>‹#›</a:t>
            </a:fld>
            <a:endParaRPr lang="en-US"/>
          </a:p>
        </p:txBody>
      </p:sp>
      <p:sp>
        <p:nvSpPr>
          <p:cNvPr id="7" name="TextBox 6"/>
          <p:cNvSpPr txBox="1"/>
          <p:nvPr userDrawn="1"/>
        </p:nvSpPr>
        <p:spPr>
          <a:xfrm>
            <a:off x="147918" y="44933"/>
            <a:ext cx="7355541" cy="369332"/>
          </a:xfrm>
          <a:prstGeom prst="rect">
            <a:avLst/>
          </a:prstGeom>
          <a:noFill/>
        </p:spPr>
        <p:txBody>
          <a:bodyPr wrap="square" rtlCol="0" anchor="ctr">
            <a:spAutoFit/>
          </a:bodyPr>
          <a:lstStyle/>
          <a:p>
            <a:r>
              <a:rPr lang="en-US" b="0" i="0" dirty="0">
                <a:solidFill>
                  <a:srgbClr val="FCCB2C"/>
                </a:solidFill>
                <a:latin typeface="Arial" charset="0"/>
                <a:ea typeface="Arial" charset="0"/>
                <a:cs typeface="Arial" charset="0"/>
              </a:rPr>
              <a:t>CTE</a:t>
            </a:r>
            <a:r>
              <a:rPr lang="en-US" b="0" i="0" dirty="0">
                <a:solidFill>
                  <a:schemeClr val="bg1"/>
                </a:solidFill>
                <a:latin typeface="Arial" charset="0"/>
                <a:ea typeface="Arial" charset="0"/>
                <a:cs typeface="Arial" charset="0"/>
              </a:rPr>
              <a:t> </a:t>
            </a:r>
            <a:r>
              <a:rPr lang="en-US" b="0" i="0" dirty="0">
                <a:solidFill>
                  <a:srgbClr val="FCCB2C"/>
                </a:solidFill>
                <a:latin typeface="Arial" charset="0"/>
                <a:ea typeface="Arial" charset="0"/>
                <a:cs typeface="Arial" charset="0"/>
              </a:rPr>
              <a:t>|</a:t>
            </a:r>
            <a:r>
              <a:rPr lang="en-US" b="0" i="0" dirty="0">
                <a:solidFill>
                  <a:schemeClr val="bg1"/>
                </a:solidFill>
                <a:latin typeface="Arial" charset="0"/>
                <a:ea typeface="Arial" charset="0"/>
                <a:cs typeface="Arial" charset="0"/>
              </a:rPr>
              <a:t> Cyber Threat Emulation</a:t>
            </a:r>
          </a:p>
        </p:txBody>
      </p:sp>
    </p:spTree>
    <p:extLst>
      <p:ext uri="{BB962C8B-B14F-4D97-AF65-F5344CB8AC3E}">
        <p14:creationId xmlns:p14="http://schemas.microsoft.com/office/powerpoint/2010/main" xmlns="" val="3535124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7" r:id="rId6"/>
  </p:sldLayoutIdLst>
  <p:txStyles>
    <p:titleStyle>
      <a:lvl1pPr algn="l" defTabSz="914400" rtl="0" eaLnBrk="1" latinLnBrk="0" hangingPunct="1">
        <a:lnSpc>
          <a:spcPct val="90000"/>
        </a:lnSpc>
        <a:spcBef>
          <a:spcPct val="0"/>
        </a:spcBef>
        <a:buNone/>
        <a:defRPr sz="2800" b="0" i="0" kern="1200">
          <a:solidFill>
            <a:srgbClr val="004F75"/>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59.xml.rels><?xml version="1.0" encoding="UTF-8" standalone="yes"?>
<Relationships xmlns="http://schemas.openxmlformats.org/package/2006/relationships"><Relationship Id="rId3" Type="http://schemas.openxmlformats.org/officeDocument/2006/relationships/hyperlink" Target="https://stackoverflow.com/questions/17386487/python-detect-when-a-socket-disconnects-for-any-reason"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18221"/>
            <a:ext cx="12224395" cy="6876222"/>
          </a:xfrm>
          <a:prstGeom prst="rect">
            <a:avLst/>
          </a:prstGeom>
        </p:spPr>
      </p:pic>
      <p:sp>
        <p:nvSpPr>
          <p:cNvPr id="5" name="Rectangle 4"/>
          <p:cNvSpPr/>
          <p:nvPr/>
        </p:nvSpPr>
        <p:spPr>
          <a:xfrm>
            <a:off x="0" y="2037535"/>
            <a:ext cx="12224395" cy="2272493"/>
          </a:xfrm>
          <a:prstGeom prst="rect">
            <a:avLst/>
          </a:prstGeom>
          <a:solidFill>
            <a:schemeClr val="tx1">
              <a:alpha val="6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7464" y="2231136"/>
            <a:ext cx="10515600" cy="711585"/>
          </a:xfrm>
        </p:spPr>
        <p:txBody>
          <a:bodyPr>
            <a:noAutofit/>
          </a:bodyPr>
          <a:lstStyle/>
          <a:p>
            <a:r>
              <a:rPr lang="en-US" sz="4400" dirty="0">
                <a:latin typeface="Arial" charset="0"/>
                <a:ea typeface="Arial" charset="0"/>
                <a:cs typeface="Arial" charset="0"/>
              </a:rPr>
              <a:t>Cyber Threat Emulation (CTE)</a:t>
            </a:r>
          </a:p>
        </p:txBody>
      </p:sp>
      <p:sp>
        <p:nvSpPr>
          <p:cNvPr id="3" name="Rectangle 2">
            <a:extLst>
              <a:ext uri="{FF2B5EF4-FFF2-40B4-BE49-F238E27FC236}">
                <a16:creationId xmlns:a16="http://schemas.microsoft.com/office/drawing/2014/main" xmlns="" id="{248C31FC-325B-417E-8EDF-68098A3D4F6D}"/>
              </a:ext>
            </a:extLst>
          </p:cNvPr>
          <p:cNvSpPr/>
          <p:nvPr/>
        </p:nvSpPr>
        <p:spPr>
          <a:xfrm>
            <a:off x="3064197" y="2800866"/>
            <a:ext cx="6096000" cy="1200329"/>
          </a:xfrm>
          <a:prstGeom prst="rect">
            <a:avLst/>
          </a:prstGeom>
        </p:spPr>
        <p:txBody>
          <a:bodyPr>
            <a:spAutoFit/>
          </a:bodyPr>
          <a:lstStyle/>
          <a:p>
            <a:pPr algn="ctr"/>
            <a:r>
              <a:rPr lang="en-US" sz="3600" dirty="0">
                <a:solidFill>
                  <a:srgbClr val="FFC000"/>
                </a:solidFill>
                <a:latin typeface="Arial" charset="0"/>
                <a:ea typeface="Arial" charset="0"/>
                <a:cs typeface="Arial" charset="0"/>
              </a:rPr>
              <a:t>Module 2, Lesson 13: </a:t>
            </a:r>
          </a:p>
          <a:p>
            <a:pPr algn="ctr"/>
            <a:r>
              <a:rPr lang="en-US" sz="3600" dirty="0">
                <a:solidFill>
                  <a:srgbClr val="FFC000"/>
                </a:solidFill>
                <a:latin typeface="Arial" charset="0"/>
                <a:ea typeface="Arial" charset="0"/>
                <a:cs typeface="Arial" charset="0"/>
              </a:rPr>
              <a:t>Fuzzing</a:t>
            </a:r>
          </a:p>
        </p:txBody>
      </p:sp>
    </p:spTree>
    <p:extLst>
      <p:ext uri="{BB962C8B-B14F-4D97-AF65-F5344CB8AC3E}">
        <p14:creationId xmlns:p14="http://schemas.microsoft.com/office/powerpoint/2010/main" xmlns="" val="4257651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FDA1B2-F25D-49BB-AFB3-0ED33FCE4F26}"/>
              </a:ext>
            </a:extLst>
          </p:cNvPr>
          <p:cNvSpPr>
            <a:spLocks noGrp="1"/>
          </p:cNvSpPr>
          <p:nvPr>
            <p:ph type="title"/>
          </p:nvPr>
        </p:nvSpPr>
        <p:spPr>
          <a:xfrm>
            <a:off x="838200" y="665138"/>
            <a:ext cx="10515600" cy="660486"/>
          </a:xfrm>
        </p:spPr>
        <p:txBody>
          <a:bodyPr/>
          <a:lstStyle/>
          <a:p>
            <a:r>
              <a:rPr lang="en-US" dirty="0"/>
              <a:t>Basic Fuzzing Vectors</a:t>
            </a:r>
          </a:p>
        </p:txBody>
      </p:sp>
      <p:sp>
        <p:nvSpPr>
          <p:cNvPr id="3" name="Content Placeholder 2">
            <a:extLst>
              <a:ext uri="{FF2B5EF4-FFF2-40B4-BE49-F238E27FC236}">
                <a16:creationId xmlns:a16="http://schemas.microsoft.com/office/drawing/2014/main" xmlns="" id="{D6BBC401-0E5D-4504-B50B-8FEE165F303A}"/>
              </a:ext>
            </a:extLst>
          </p:cNvPr>
          <p:cNvSpPr>
            <a:spLocks noGrp="1"/>
          </p:cNvSpPr>
          <p:nvPr>
            <p:ph idx="1"/>
          </p:nvPr>
        </p:nvSpPr>
        <p:spPr>
          <a:xfrm>
            <a:off x="838200" y="1401208"/>
            <a:ext cx="10515600" cy="3952747"/>
          </a:xfrm>
        </p:spPr>
        <p:txBody>
          <a:bodyPr/>
          <a:lstStyle/>
          <a:p>
            <a:pPr marL="342900" indent="-342900">
              <a:buFont typeface="Arial" panose="020B0604020202020204" pitchFamily="34" charset="0"/>
              <a:buChar char="•"/>
            </a:pPr>
            <a:r>
              <a:rPr lang="en-US" sz="2800" dirty="0"/>
              <a:t>Various attack vectors:</a:t>
            </a:r>
          </a:p>
          <a:p>
            <a:pPr marL="1028700" lvl="1" indent="-342900"/>
            <a:r>
              <a:rPr lang="en-US" sz="2800" dirty="0"/>
              <a:t>Text/characters</a:t>
            </a:r>
          </a:p>
          <a:p>
            <a:pPr marL="1028700" lvl="1" indent="-342900"/>
            <a:r>
              <a:rPr lang="en-US" sz="2800" dirty="0"/>
              <a:t>Numbers</a:t>
            </a:r>
          </a:p>
          <a:p>
            <a:pPr marL="1028700" lvl="1" indent="-342900"/>
            <a:r>
              <a:rPr lang="en-US" sz="2800" dirty="0"/>
              <a:t>Binary data</a:t>
            </a:r>
          </a:p>
          <a:p>
            <a:pPr marL="1028700" lvl="1" indent="-342900"/>
            <a:r>
              <a:rPr lang="en-US" sz="2800" dirty="0"/>
              <a:t>Metadata</a:t>
            </a:r>
          </a:p>
          <a:p>
            <a:pPr marL="1028700" lvl="1" indent="-342900"/>
            <a:endParaRPr lang="en-US" dirty="0"/>
          </a:p>
        </p:txBody>
      </p:sp>
      <p:sp>
        <p:nvSpPr>
          <p:cNvPr id="4" name="Rectangle 3">
            <a:extLst>
              <a:ext uri="{FF2B5EF4-FFF2-40B4-BE49-F238E27FC236}">
                <a16:creationId xmlns:a16="http://schemas.microsoft.com/office/drawing/2014/main" xmlns="" id="{421D6BB8-67FB-4E96-9319-00DDBB976E4B}"/>
              </a:ext>
            </a:extLst>
          </p:cNvPr>
          <p:cNvSpPr/>
          <p:nvPr/>
        </p:nvSpPr>
        <p:spPr>
          <a:xfrm>
            <a:off x="1196530" y="4126708"/>
            <a:ext cx="4226075" cy="1897995"/>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LT Std 45 Book" panose="020B0502020203020204" pitchFamily="34" charset="0"/>
              </a:rPr>
              <a:t>So we have attack vectors, but how do we utilize them?</a:t>
            </a:r>
          </a:p>
        </p:txBody>
      </p:sp>
      <p:sp>
        <p:nvSpPr>
          <p:cNvPr id="5" name="Chord 4">
            <a:extLst>
              <a:ext uri="{FF2B5EF4-FFF2-40B4-BE49-F238E27FC236}">
                <a16:creationId xmlns:a16="http://schemas.microsoft.com/office/drawing/2014/main" xmlns="" id="{520C7748-E0F7-4BA2-A301-9147FFD74775}"/>
              </a:ext>
            </a:extLst>
          </p:cNvPr>
          <p:cNvSpPr/>
          <p:nvPr/>
        </p:nvSpPr>
        <p:spPr>
          <a:xfrm rot="1360145">
            <a:off x="8935628" y="1155523"/>
            <a:ext cx="4740086" cy="4558311"/>
          </a:xfrm>
          <a:prstGeom prst="chord">
            <a:avLst/>
          </a:prstGeom>
          <a:solidFill>
            <a:srgbClr val="0F1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xmlns="" id="{0FD8F244-CE15-4F5D-B514-333490ADC63A}"/>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63153" b="-1"/>
          <a:stretch/>
        </p:blipFill>
        <p:spPr>
          <a:xfrm>
            <a:off x="8948647" y="4042611"/>
            <a:ext cx="3243353" cy="1693843"/>
          </a:xfrm>
          <a:prstGeom prst="rect">
            <a:avLst/>
          </a:prstGeom>
        </p:spPr>
      </p:pic>
      <p:pic>
        <p:nvPicPr>
          <p:cNvPr id="9" name="Picture 8">
            <a:extLst>
              <a:ext uri="{FF2B5EF4-FFF2-40B4-BE49-F238E27FC236}">
                <a16:creationId xmlns:a16="http://schemas.microsoft.com/office/drawing/2014/main" xmlns="" id="{704E0A89-4B65-4A41-A3E0-384B225D65E2}"/>
              </a:ext>
            </a:extLst>
          </p:cNvPr>
          <p:cNvPicPr>
            <a:picLocks noChangeAspect="1"/>
          </p:cNvPicPr>
          <p:nvPr/>
        </p:nvPicPr>
        <p:blipFill rotWithShape="1">
          <a:blip r:embed="rId4" cstate="print">
            <a:duotone>
              <a:schemeClr val="bg2">
                <a:shade val="45000"/>
                <a:satMod val="135000"/>
              </a:schemeClr>
              <a:prstClr val="white"/>
            </a:duotone>
          </a:blip>
          <a:srcRect b="70334"/>
          <a:stretch/>
        </p:blipFill>
        <p:spPr>
          <a:xfrm>
            <a:off x="8942550" y="1122783"/>
            <a:ext cx="3249450" cy="1361893"/>
          </a:xfrm>
          <a:prstGeom prst="rect">
            <a:avLst/>
          </a:prstGeom>
        </p:spPr>
      </p:pic>
      <p:sp>
        <p:nvSpPr>
          <p:cNvPr id="10" name="TextBox 9">
            <a:extLst>
              <a:ext uri="{FF2B5EF4-FFF2-40B4-BE49-F238E27FC236}">
                <a16:creationId xmlns:a16="http://schemas.microsoft.com/office/drawing/2014/main" xmlns="" id="{22E630F8-A1DB-4950-97C4-69DEE6EC76F6}"/>
              </a:ext>
            </a:extLst>
          </p:cNvPr>
          <p:cNvSpPr txBox="1"/>
          <p:nvPr/>
        </p:nvSpPr>
        <p:spPr>
          <a:xfrm>
            <a:off x="9192126" y="2372382"/>
            <a:ext cx="2999874" cy="1754326"/>
          </a:xfrm>
          <a:prstGeom prst="rect">
            <a:avLst/>
          </a:prstGeom>
          <a:noFill/>
        </p:spPr>
        <p:txBody>
          <a:bodyPr wrap="square" rtlCol="0">
            <a:spAutoFit/>
          </a:bodyPr>
          <a:lstStyle/>
          <a:p>
            <a:r>
              <a:rPr lang="en-US" sz="3600" dirty="0">
                <a:solidFill>
                  <a:srgbClr val="294C75"/>
                </a:solidFill>
                <a:latin typeface="Consolas" panose="020B0609020204030204" pitchFamily="49" charset="0"/>
              </a:rPr>
              <a:t>HFOWFHPLWQPKZJHDWBCMWETJELPSIOLSW</a:t>
            </a:r>
          </a:p>
        </p:txBody>
      </p:sp>
      <p:sp>
        <p:nvSpPr>
          <p:cNvPr id="11" name="TextBox 10">
            <a:extLst>
              <a:ext uri="{FF2B5EF4-FFF2-40B4-BE49-F238E27FC236}">
                <a16:creationId xmlns:a16="http://schemas.microsoft.com/office/drawing/2014/main" xmlns="" id="{E73D045C-02EB-4ADB-9BFB-7A205F0375DC}"/>
              </a:ext>
            </a:extLst>
          </p:cNvPr>
          <p:cNvSpPr txBox="1"/>
          <p:nvPr/>
        </p:nvSpPr>
        <p:spPr>
          <a:xfrm>
            <a:off x="9192126" y="3967027"/>
            <a:ext cx="2999874" cy="1754326"/>
          </a:xfrm>
          <a:prstGeom prst="rect">
            <a:avLst/>
          </a:prstGeom>
          <a:noFill/>
        </p:spPr>
        <p:txBody>
          <a:bodyPr wrap="square" rtlCol="0">
            <a:spAutoFit/>
          </a:bodyPr>
          <a:lstStyle/>
          <a:p>
            <a:pPr algn="r"/>
            <a:r>
              <a:rPr lang="en-US" sz="3600" dirty="0">
                <a:solidFill>
                  <a:schemeClr val="accent4">
                    <a:lumMod val="75000"/>
                  </a:schemeClr>
                </a:solidFill>
              </a:rPr>
              <a:t>10010101011</a:t>
            </a:r>
          </a:p>
          <a:p>
            <a:pPr algn="r"/>
            <a:r>
              <a:rPr lang="en-US" sz="3600" dirty="0">
                <a:solidFill>
                  <a:schemeClr val="accent4">
                    <a:lumMod val="75000"/>
                  </a:schemeClr>
                </a:solidFill>
              </a:rPr>
              <a:t>101101010</a:t>
            </a:r>
          </a:p>
          <a:p>
            <a:pPr algn="r"/>
            <a:r>
              <a:rPr lang="en-US" sz="3600" dirty="0">
                <a:solidFill>
                  <a:schemeClr val="accent4">
                    <a:lumMod val="75000"/>
                  </a:schemeClr>
                </a:solidFill>
              </a:rPr>
              <a:t>101010</a:t>
            </a:r>
          </a:p>
        </p:txBody>
      </p:sp>
      <p:sp>
        <p:nvSpPr>
          <p:cNvPr id="12" name="TextBox 11">
            <a:extLst>
              <a:ext uri="{FF2B5EF4-FFF2-40B4-BE49-F238E27FC236}">
                <a16:creationId xmlns:a16="http://schemas.microsoft.com/office/drawing/2014/main" xmlns="" id="{DBC683B6-384F-41A0-8CCE-8C26055E0244}"/>
              </a:ext>
            </a:extLst>
          </p:cNvPr>
          <p:cNvSpPr txBox="1"/>
          <p:nvPr/>
        </p:nvSpPr>
        <p:spPr>
          <a:xfrm>
            <a:off x="9192126" y="1386232"/>
            <a:ext cx="2999874" cy="1077218"/>
          </a:xfrm>
          <a:prstGeom prst="rect">
            <a:avLst/>
          </a:prstGeom>
          <a:noFill/>
        </p:spPr>
        <p:txBody>
          <a:bodyPr wrap="square" rtlCol="0">
            <a:spAutoFit/>
          </a:bodyPr>
          <a:lstStyle/>
          <a:p>
            <a:pPr algn="r"/>
            <a:r>
              <a:rPr lang="en-US" sz="3200" dirty="0">
                <a:solidFill>
                  <a:schemeClr val="accent3">
                    <a:lumMod val="60000"/>
                    <a:lumOff val="40000"/>
                  </a:schemeClr>
                </a:solidFill>
              </a:rPr>
              <a:t>145713445</a:t>
            </a:r>
          </a:p>
          <a:p>
            <a:pPr algn="r"/>
            <a:r>
              <a:rPr lang="en-US" sz="3200" dirty="0">
                <a:solidFill>
                  <a:schemeClr val="accent3">
                    <a:lumMod val="60000"/>
                    <a:lumOff val="40000"/>
                  </a:schemeClr>
                </a:solidFill>
              </a:rPr>
              <a:t>35373845101</a:t>
            </a:r>
          </a:p>
        </p:txBody>
      </p:sp>
    </p:spTree>
    <p:extLst>
      <p:ext uri="{BB962C8B-B14F-4D97-AF65-F5344CB8AC3E}">
        <p14:creationId xmlns:p14="http://schemas.microsoft.com/office/powerpoint/2010/main" xmlns="" val="173154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8A852E-43A4-4C76-887A-6DAB7E40C06B}"/>
              </a:ext>
            </a:extLst>
          </p:cNvPr>
          <p:cNvSpPr>
            <a:spLocks noGrp="1"/>
          </p:cNvSpPr>
          <p:nvPr>
            <p:ph type="title"/>
          </p:nvPr>
        </p:nvSpPr>
        <p:spPr>
          <a:xfrm>
            <a:off x="838200" y="770923"/>
            <a:ext cx="10515600" cy="660486"/>
          </a:xfrm>
        </p:spPr>
        <p:txBody>
          <a:bodyPr/>
          <a:lstStyle/>
          <a:p>
            <a:pPr marL="342900" lvl="0" indent="-342900"/>
            <a:r>
              <a:rPr lang="en-US" dirty="0"/>
              <a:t>Basic Fuzzing Vectors – Improved</a:t>
            </a:r>
          </a:p>
        </p:txBody>
      </p:sp>
      <p:sp>
        <p:nvSpPr>
          <p:cNvPr id="3" name="Content Placeholder 2">
            <a:extLst>
              <a:ext uri="{FF2B5EF4-FFF2-40B4-BE49-F238E27FC236}">
                <a16:creationId xmlns:a16="http://schemas.microsoft.com/office/drawing/2014/main" xmlns="" id="{0BC50FF9-A014-426C-83A0-9C9F98F8146C}"/>
              </a:ext>
            </a:extLst>
          </p:cNvPr>
          <p:cNvSpPr>
            <a:spLocks noGrp="1"/>
          </p:cNvSpPr>
          <p:nvPr>
            <p:ph idx="1"/>
          </p:nvPr>
        </p:nvSpPr>
        <p:spPr>
          <a:xfrm>
            <a:off x="838200" y="1804087"/>
            <a:ext cx="10246895" cy="3952747"/>
          </a:xfrm>
        </p:spPr>
        <p:txBody>
          <a:bodyPr>
            <a:normAutofit/>
          </a:bodyPr>
          <a:lstStyle/>
          <a:p>
            <a:pPr marL="342900" indent="-342900">
              <a:buFont typeface="Arial" panose="020B0604020202020204" pitchFamily="34" charset="0"/>
              <a:buChar char="•"/>
            </a:pPr>
            <a:r>
              <a:rPr lang="en-US" sz="3200" dirty="0"/>
              <a:t>Known dangerous vectors:</a:t>
            </a:r>
          </a:p>
          <a:p>
            <a:pPr marL="1028700" lvl="1" indent="-342900"/>
            <a:r>
              <a:rPr lang="en-US" sz="3200" dirty="0"/>
              <a:t>Integers: zero, negative numbers, and very large numbers</a:t>
            </a:r>
          </a:p>
          <a:p>
            <a:pPr marL="1028700" lvl="1" indent="-342900"/>
            <a:r>
              <a:rPr lang="en-US" sz="3200" dirty="0"/>
              <a:t>Characters (chars): Escaped characters, interpretable (injection like attacks), odd symbols (¢ ≈ š?), or simply a large amount of characters</a:t>
            </a:r>
          </a:p>
          <a:p>
            <a:pPr marL="1028700" lvl="1" indent="-342900"/>
            <a:r>
              <a:rPr lang="en-US" sz="3200" dirty="0"/>
              <a:t>Binary: random ones</a:t>
            </a:r>
          </a:p>
        </p:txBody>
      </p:sp>
    </p:spTree>
    <p:extLst>
      <p:ext uri="{BB962C8B-B14F-4D97-AF65-F5344CB8AC3E}">
        <p14:creationId xmlns:p14="http://schemas.microsoft.com/office/powerpoint/2010/main" xmlns="" val="245590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3D79A8-8474-4373-AE3E-BEA690BBD710}"/>
              </a:ext>
            </a:extLst>
          </p:cNvPr>
          <p:cNvSpPr>
            <a:spLocks noGrp="1"/>
          </p:cNvSpPr>
          <p:nvPr>
            <p:ph type="title"/>
          </p:nvPr>
        </p:nvSpPr>
        <p:spPr>
          <a:xfrm>
            <a:off x="838199" y="700553"/>
            <a:ext cx="10515600" cy="660486"/>
          </a:xfrm>
        </p:spPr>
        <p:txBody>
          <a:bodyPr/>
          <a:lstStyle/>
          <a:p>
            <a:r>
              <a:rPr lang="en-US" dirty="0"/>
              <a:t>OWASP Fuzz Vectors</a:t>
            </a:r>
          </a:p>
        </p:txBody>
      </p:sp>
      <p:sp>
        <p:nvSpPr>
          <p:cNvPr id="3" name="Content Placeholder 2">
            <a:extLst>
              <a:ext uri="{FF2B5EF4-FFF2-40B4-BE49-F238E27FC236}">
                <a16:creationId xmlns:a16="http://schemas.microsoft.com/office/drawing/2014/main" xmlns="" id="{6AFA300C-01B0-46EB-ABAD-724E49110BE0}"/>
              </a:ext>
            </a:extLst>
          </p:cNvPr>
          <p:cNvSpPr>
            <a:spLocks noGrp="1"/>
          </p:cNvSpPr>
          <p:nvPr>
            <p:ph idx="1"/>
          </p:nvPr>
        </p:nvSpPr>
        <p:spPr>
          <a:xfrm>
            <a:off x="838199" y="1452626"/>
            <a:ext cx="10515600" cy="3952747"/>
          </a:xfrm>
        </p:spPr>
        <p:txBody>
          <a:bodyPr>
            <a:normAutofit/>
          </a:bodyPr>
          <a:lstStyle/>
          <a:p>
            <a:pPr marL="342900" indent="-342900">
              <a:buFont typeface="Arial" panose="020B0604020202020204" pitchFamily="34" charset="0"/>
              <a:buChar char="•"/>
            </a:pPr>
            <a:r>
              <a:rPr lang="en-US" sz="2800" dirty="0"/>
              <a:t>Recursive vs Replacive</a:t>
            </a:r>
          </a:p>
        </p:txBody>
      </p:sp>
      <p:graphicFrame>
        <p:nvGraphicFramePr>
          <p:cNvPr id="4" name="Diagram 3">
            <a:extLst>
              <a:ext uri="{FF2B5EF4-FFF2-40B4-BE49-F238E27FC236}">
                <a16:creationId xmlns:a16="http://schemas.microsoft.com/office/drawing/2014/main" xmlns="" id="{98DEEEE7-DCEB-41B0-A258-09C713F784B1}"/>
              </a:ext>
            </a:extLst>
          </p:cNvPr>
          <p:cNvGraphicFramePr/>
          <p:nvPr>
            <p:extLst>
              <p:ext uri="{D42A27DB-BD31-4B8C-83A1-F6EECF244321}">
                <p14:modId xmlns:p14="http://schemas.microsoft.com/office/powerpoint/2010/main" xmlns="" val="1104814088"/>
              </p:ext>
            </p:extLst>
          </p:nvPr>
        </p:nvGraphicFramePr>
        <p:xfrm>
          <a:off x="601244" y="2163451"/>
          <a:ext cx="10989510" cy="3805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70878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C5541-7B11-4EE2-B521-318FFBF108B1}"/>
              </a:ext>
            </a:extLst>
          </p:cNvPr>
          <p:cNvSpPr>
            <a:spLocks noGrp="1"/>
          </p:cNvSpPr>
          <p:nvPr>
            <p:ph type="title"/>
          </p:nvPr>
        </p:nvSpPr>
        <p:spPr/>
        <p:txBody>
          <a:bodyPr/>
          <a:lstStyle/>
          <a:p>
            <a:r>
              <a:rPr lang="en-US" dirty="0"/>
              <a:t>Fuzzing categories</a:t>
            </a:r>
          </a:p>
        </p:txBody>
      </p:sp>
      <p:graphicFrame>
        <p:nvGraphicFramePr>
          <p:cNvPr id="4" name="Diagram 3">
            <a:extLst>
              <a:ext uri="{FF2B5EF4-FFF2-40B4-BE49-F238E27FC236}">
                <a16:creationId xmlns:a16="http://schemas.microsoft.com/office/drawing/2014/main" xmlns="" id="{EFFE9A55-90E5-446D-878E-6D1F752F75C1}"/>
              </a:ext>
            </a:extLst>
          </p:cNvPr>
          <p:cNvGraphicFramePr/>
          <p:nvPr>
            <p:extLst>
              <p:ext uri="{D42A27DB-BD31-4B8C-83A1-F6EECF244321}">
                <p14:modId xmlns:p14="http://schemas.microsoft.com/office/powerpoint/2010/main" xmlns="" val="3763750820"/>
              </p:ext>
            </p:extLst>
          </p:nvPr>
        </p:nvGraphicFramePr>
        <p:xfrm>
          <a:off x="1466850" y="2251246"/>
          <a:ext cx="9258300" cy="2355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3">
            <a:extLst>
              <a:ext uri="{FF2B5EF4-FFF2-40B4-BE49-F238E27FC236}">
                <a16:creationId xmlns:a16="http://schemas.microsoft.com/office/drawing/2014/main" xmlns="" id="{4273E3BF-FC1B-49D3-B23A-DF4831078879}"/>
              </a:ext>
            </a:extLst>
          </p:cNvPr>
          <p:cNvSpPr/>
          <p:nvPr/>
        </p:nvSpPr>
        <p:spPr>
          <a:xfrm>
            <a:off x="1558037" y="5053912"/>
            <a:ext cx="8899374" cy="854606"/>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T Std 45 Book" panose="020B0502020203020204" pitchFamily="34" charset="0"/>
              </a:rPr>
              <a:t>Have you heard of or used any of these types of fuzzing before?</a:t>
            </a:r>
          </a:p>
        </p:txBody>
      </p:sp>
    </p:spTree>
    <p:extLst>
      <p:ext uri="{BB962C8B-B14F-4D97-AF65-F5344CB8AC3E}">
        <p14:creationId xmlns:p14="http://schemas.microsoft.com/office/powerpoint/2010/main" xmlns="" val="154501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BAE109-758A-47A1-B155-B96B839BE3E3}"/>
              </a:ext>
            </a:extLst>
          </p:cNvPr>
          <p:cNvSpPr>
            <a:spLocks noGrp="1"/>
          </p:cNvSpPr>
          <p:nvPr>
            <p:ph type="title"/>
          </p:nvPr>
        </p:nvSpPr>
        <p:spPr>
          <a:xfrm>
            <a:off x="838200" y="901554"/>
            <a:ext cx="10515600" cy="660486"/>
          </a:xfrm>
        </p:spPr>
        <p:txBody>
          <a:bodyPr/>
          <a:lstStyle/>
          <a:p>
            <a:r>
              <a:rPr lang="en-US" dirty="0"/>
              <a:t>Generation Fuzzing</a:t>
            </a:r>
          </a:p>
        </p:txBody>
      </p:sp>
      <p:sp>
        <p:nvSpPr>
          <p:cNvPr id="3" name="Content Placeholder 2">
            <a:extLst>
              <a:ext uri="{FF2B5EF4-FFF2-40B4-BE49-F238E27FC236}">
                <a16:creationId xmlns:a16="http://schemas.microsoft.com/office/drawing/2014/main" xmlns="" id="{EC1C77B1-D402-49AD-86C4-4D76B4103C5D}"/>
              </a:ext>
            </a:extLst>
          </p:cNvPr>
          <p:cNvSpPr>
            <a:spLocks noGrp="1"/>
          </p:cNvSpPr>
          <p:nvPr>
            <p:ph idx="1"/>
          </p:nvPr>
        </p:nvSpPr>
        <p:spPr>
          <a:xfrm>
            <a:off x="838200" y="1723404"/>
            <a:ext cx="10515600" cy="3952747"/>
          </a:xfrm>
        </p:spPr>
        <p:txBody>
          <a:bodyPr>
            <a:normAutofit/>
          </a:bodyPr>
          <a:lstStyle/>
          <a:p>
            <a:pPr marL="342900" indent="-342900">
              <a:buFont typeface="Arial" panose="020B0604020202020204" pitchFamily="34" charset="0"/>
              <a:buChar char="•"/>
            </a:pPr>
            <a:r>
              <a:rPr lang="en-US" sz="2800" dirty="0"/>
              <a:t>“Intelligent” or “smart” fuzzing</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b="0" i="0" kern="1200" dirty="0">
                <a:solidFill>
                  <a:schemeClr val="tx1"/>
                </a:solidFill>
                <a:effectLst/>
                <a:latin typeface="Arial" charset="0"/>
                <a:ea typeface="Arial" charset="0"/>
                <a:cs typeface="Arial" charset="0"/>
              </a:rPr>
              <a:t>Generates input from scratch</a:t>
            </a:r>
            <a:endParaRPr lang="en-US" sz="2800" dirty="0">
              <a:effectLst/>
            </a:endParaRPr>
          </a:p>
          <a:p>
            <a:pPr marL="342900" indent="-342900">
              <a:buFont typeface="Arial" panose="020B0604020202020204" pitchFamily="34" charset="0"/>
              <a:buChar char="•"/>
            </a:pPr>
            <a:r>
              <a:rPr lang="en-US" sz="2800" dirty="0"/>
              <a:t>Generates</a:t>
            </a:r>
            <a:r>
              <a:rPr lang="en-US" sz="2800" baseline="0" dirty="0"/>
              <a:t> input based on user provided instructions</a:t>
            </a:r>
          </a:p>
          <a:p>
            <a:pPr marL="1028700" lvl="1" indent="-342900"/>
            <a:r>
              <a:rPr lang="en-US" sz="2800" dirty="0"/>
              <a:t>Knowledge of the system/application/protocol</a:t>
            </a:r>
          </a:p>
        </p:txBody>
      </p:sp>
    </p:spTree>
    <p:extLst>
      <p:ext uri="{BB962C8B-B14F-4D97-AF65-F5344CB8AC3E}">
        <p14:creationId xmlns:p14="http://schemas.microsoft.com/office/powerpoint/2010/main" xmlns="" val="1603125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32C687-2343-4A34-840F-A0BB798D2D8E}"/>
              </a:ext>
            </a:extLst>
          </p:cNvPr>
          <p:cNvSpPr>
            <a:spLocks noGrp="1"/>
          </p:cNvSpPr>
          <p:nvPr>
            <p:ph type="title"/>
          </p:nvPr>
        </p:nvSpPr>
        <p:spPr>
          <a:xfrm>
            <a:off x="838200" y="874660"/>
            <a:ext cx="10515600" cy="660486"/>
          </a:xfrm>
        </p:spPr>
        <p:txBody>
          <a:bodyPr/>
          <a:lstStyle/>
          <a:p>
            <a:r>
              <a:rPr lang="en-US" dirty="0"/>
              <a:t>Mutation Fuzzing</a:t>
            </a:r>
          </a:p>
        </p:txBody>
      </p:sp>
      <p:sp>
        <p:nvSpPr>
          <p:cNvPr id="3" name="Content Placeholder 2">
            <a:extLst>
              <a:ext uri="{FF2B5EF4-FFF2-40B4-BE49-F238E27FC236}">
                <a16:creationId xmlns:a16="http://schemas.microsoft.com/office/drawing/2014/main" xmlns="" id="{516419EC-217F-45B4-843F-AADD717AC657}"/>
              </a:ext>
            </a:extLst>
          </p:cNvPr>
          <p:cNvSpPr>
            <a:spLocks noGrp="1"/>
          </p:cNvSpPr>
          <p:nvPr>
            <p:ph idx="1"/>
          </p:nvPr>
        </p:nvSpPr>
        <p:spPr>
          <a:xfrm>
            <a:off x="838200" y="1804087"/>
            <a:ext cx="10515600" cy="3952747"/>
          </a:xfrm>
        </p:spPr>
        <p:txBody>
          <a:bodyPr>
            <a:normAutofit/>
          </a:bodyPr>
          <a:lstStyle/>
          <a:p>
            <a:pPr marL="342900" indent="-342900">
              <a:buFont typeface="Arial" panose="020B0604020202020204" pitchFamily="34" charset="0"/>
              <a:buChar char="•"/>
            </a:pPr>
            <a:r>
              <a:rPr lang="en-US" sz="2800" dirty="0"/>
              <a:t>“Dumb fuzzers”</a:t>
            </a:r>
            <a:endParaRPr lang="en-US" sz="2800" baseline="0" dirty="0"/>
          </a:p>
          <a:p>
            <a:pPr marL="342900" indent="-342900">
              <a:buFont typeface="Arial" panose="020B0604020202020204" pitchFamily="34" charset="0"/>
              <a:buChar char="•"/>
            </a:pPr>
            <a:r>
              <a:rPr lang="en-US" sz="2800" baseline="0" dirty="0"/>
              <a:t>Modifies existing (real) input</a:t>
            </a:r>
          </a:p>
          <a:p>
            <a:pPr marL="342900" indent="-342900">
              <a:buFont typeface="Arial" panose="020B0604020202020204" pitchFamily="34" charset="0"/>
              <a:buChar char="•"/>
            </a:pPr>
            <a:r>
              <a:rPr lang="en-US" sz="2800" baseline="0" dirty="0"/>
              <a:t>Utilizes a corpus of seed input</a:t>
            </a:r>
          </a:p>
          <a:p>
            <a:pPr marL="1028700" lvl="1" indent="-342900">
              <a:buFont typeface="Arial" panose="020B0604020202020204" pitchFamily="34" charset="0"/>
              <a:buChar char="•"/>
            </a:pPr>
            <a:r>
              <a:rPr lang="en-US" sz="2800" baseline="0" dirty="0"/>
              <a:t>i.e. If the application inputs text, provide a large amount of valid text.  If the application analyzes images, provide a library</a:t>
            </a:r>
            <a:r>
              <a:rPr lang="en-US" sz="2800" dirty="0"/>
              <a:t> of valid images.</a:t>
            </a:r>
          </a:p>
        </p:txBody>
      </p:sp>
    </p:spTree>
    <p:extLst>
      <p:ext uri="{BB962C8B-B14F-4D97-AF65-F5344CB8AC3E}">
        <p14:creationId xmlns:p14="http://schemas.microsoft.com/office/powerpoint/2010/main" xmlns="" val="3567139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AB7BC0-679E-4E31-A039-5102E7B75AE2}"/>
              </a:ext>
            </a:extLst>
          </p:cNvPr>
          <p:cNvSpPr>
            <a:spLocks noGrp="1"/>
          </p:cNvSpPr>
          <p:nvPr>
            <p:ph type="title"/>
          </p:nvPr>
        </p:nvSpPr>
        <p:spPr>
          <a:xfrm>
            <a:off x="703730" y="690063"/>
            <a:ext cx="10515600" cy="660486"/>
          </a:xfrm>
        </p:spPr>
        <p:txBody>
          <a:bodyPr/>
          <a:lstStyle/>
          <a:p>
            <a:r>
              <a:rPr lang="en-US" dirty="0"/>
              <a:t>Other</a:t>
            </a:r>
            <a:r>
              <a:rPr lang="en-US" baseline="0" dirty="0"/>
              <a:t> Types of Fuzzers</a:t>
            </a:r>
            <a:endParaRPr lang="en-US" dirty="0"/>
          </a:p>
        </p:txBody>
      </p:sp>
      <p:graphicFrame>
        <p:nvGraphicFramePr>
          <p:cNvPr id="4" name="Diagram 3">
            <a:extLst>
              <a:ext uri="{FF2B5EF4-FFF2-40B4-BE49-F238E27FC236}">
                <a16:creationId xmlns:a16="http://schemas.microsoft.com/office/drawing/2014/main" xmlns="" id="{A5060CC5-7B20-4DC6-B555-98AFC9FE0DE4}"/>
              </a:ext>
            </a:extLst>
          </p:cNvPr>
          <p:cNvGraphicFramePr/>
          <p:nvPr>
            <p:extLst>
              <p:ext uri="{D42A27DB-BD31-4B8C-83A1-F6EECF244321}">
                <p14:modId xmlns:p14="http://schemas.microsoft.com/office/powerpoint/2010/main" xmlns="" val="1713681312"/>
              </p:ext>
            </p:extLst>
          </p:nvPr>
        </p:nvGraphicFramePr>
        <p:xfrm>
          <a:off x="364289" y="1683064"/>
          <a:ext cx="11463421" cy="4363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140032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2C697-11DE-4C0B-A396-B20E779C995A}"/>
              </a:ext>
            </a:extLst>
          </p:cNvPr>
          <p:cNvSpPr>
            <a:spLocks noGrp="1"/>
          </p:cNvSpPr>
          <p:nvPr>
            <p:ph type="title"/>
          </p:nvPr>
        </p:nvSpPr>
        <p:spPr>
          <a:xfrm>
            <a:off x="838200" y="807425"/>
            <a:ext cx="10515600" cy="660486"/>
          </a:xfrm>
        </p:spPr>
        <p:txBody>
          <a:bodyPr/>
          <a:lstStyle/>
          <a:p>
            <a:r>
              <a:rPr lang="en-US" dirty="0"/>
              <a:t>Catching</a:t>
            </a:r>
            <a:r>
              <a:rPr lang="en-US" baseline="0" dirty="0"/>
              <a:t> the Results</a:t>
            </a:r>
            <a:endParaRPr lang="en-US" dirty="0"/>
          </a:p>
        </p:txBody>
      </p:sp>
      <p:sp>
        <p:nvSpPr>
          <p:cNvPr id="3" name="Content Placeholder 2">
            <a:extLst>
              <a:ext uri="{FF2B5EF4-FFF2-40B4-BE49-F238E27FC236}">
                <a16:creationId xmlns:a16="http://schemas.microsoft.com/office/drawing/2014/main" xmlns="" id="{8CD4F4AA-3EE1-4C71-822E-8D1C66985B87}"/>
              </a:ext>
            </a:extLst>
          </p:cNvPr>
          <p:cNvSpPr>
            <a:spLocks noGrp="1"/>
          </p:cNvSpPr>
          <p:nvPr>
            <p:ph idx="1"/>
          </p:nvPr>
        </p:nvSpPr>
        <p:spPr>
          <a:xfrm>
            <a:off x="838200" y="1682462"/>
            <a:ext cx="10699376" cy="4597314"/>
          </a:xfrm>
        </p:spPr>
        <p:txBody>
          <a:bodyPr>
            <a:normAutofit lnSpcReduction="10000"/>
          </a:bodyPr>
          <a:lstStyle/>
          <a:p>
            <a:pPr marL="342900" indent="-342900">
              <a:spcAft>
                <a:spcPts val="600"/>
              </a:spcAft>
              <a:buFont typeface="Arial" panose="020B0604020202020204" pitchFamily="34" charset="0"/>
              <a:buChar char="•"/>
            </a:pPr>
            <a:r>
              <a:rPr lang="en-US" sz="2600" dirty="0"/>
              <a:t>Simply fuzzing isn’t enough on its</a:t>
            </a:r>
            <a:r>
              <a:rPr lang="en-US" sz="2600" baseline="0" dirty="0"/>
              <a:t> own, we need to monitor the results:</a:t>
            </a:r>
            <a:endParaRPr lang="en-US" sz="2600" dirty="0"/>
          </a:p>
          <a:p>
            <a:pPr marL="1028700" lvl="1" indent="-342900">
              <a:spcAft>
                <a:spcPts val="600"/>
              </a:spcAft>
              <a:buFont typeface="Arial" panose="020B0604020202020204" pitchFamily="34" charset="0"/>
              <a:buChar char="•"/>
            </a:pPr>
            <a:r>
              <a:rPr lang="en-US" sz="2600" dirty="0"/>
              <a:t>Monitor</a:t>
            </a:r>
            <a:r>
              <a:rPr lang="en-US" sz="2600" baseline="0" dirty="0"/>
              <a:t> for exceptions</a:t>
            </a:r>
          </a:p>
          <a:p>
            <a:pPr marL="1485900" lvl="2" indent="-342900">
              <a:spcAft>
                <a:spcPts val="600"/>
              </a:spcAft>
            </a:pPr>
            <a:r>
              <a:rPr lang="en-US" sz="2600" dirty="0"/>
              <a:t>One of the most common results from fuzzing are crashes and other exceptions</a:t>
            </a:r>
            <a:endParaRPr lang="en-US" sz="2600" baseline="0" dirty="0"/>
          </a:p>
          <a:p>
            <a:pPr marL="1028700" lvl="1" indent="-342900">
              <a:spcAft>
                <a:spcPts val="600"/>
              </a:spcAft>
              <a:buFont typeface="Arial" panose="020B0604020202020204" pitchFamily="34" charset="0"/>
              <a:buChar char="•"/>
            </a:pPr>
            <a:r>
              <a:rPr lang="en-US" sz="2600" baseline="0" dirty="0"/>
              <a:t>Utilize debuggers</a:t>
            </a:r>
          </a:p>
          <a:p>
            <a:pPr marL="1485900" lvl="2" indent="-342900">
              <a:spcAft>
                <a:spcPts val="600"/>
              </a:spcAft>
            </a:pPr>
            <a:r>
              <a:rPr lang="en-US" sz="2600" dirty="0"/>
              <a:t>Can hook a process and help pinpoint where an exception occurred</a:t>
            </a:r>
            <a:endParaRPr lang="en-US" sz="2600" baseline="0" dirty="0"/>
          </a:p>
          <a:p>
            <a:pPr marL="1028700" lvl="1" indent="-342900">
              <a:spcAft>
                <a:spcPts val="600"/>
              </a:spcAft>
              <a:buFont typeface="Arial" panose="020B0604020202020204" pitchFamily="34" charset="0"/>
              <a:buChar char="•"/>
            </a:pPr>
            <a:r>
              <a:rPr lang="en-US" sz="2600" baseline="0" dirty="0"/>
              <a:t>Monitor responses</a:t>
            </a:r>
          </a:p>
          <a:p>
            <a:pPr marL="1485900" lvl="2" indent="-342900">
              <a:spcAft>
                <a:spcPts val="600"/>
              </a:spcAft>
            </a:pPr>
            <a:r>
              <a:rPr lang="en-US" sz="2600" dirty="0"/>
              <a:t>Various methods ranging from watching the screen to advanced scripts and even hardware devices</a:t>
            </a:r>
            <a:endParaRPr lang="en-US" sz="2600" baseline="0" dirty="0"/>
          </a:p>
          <a:p>
            <a:pPr marL="1028700" lvl="1" indent="-342900">
              <a:buFont typeface="Arial" panose="020B0604020202020204" pitchFamily="34" charset="0"/>
              <a:buChar char="•"/>
            </a:pPr>
            <a:endParaRPr lang="en-US" baseline="0" dirty="0"/>
          </a:p>
          <a:p>
            <a:endParaRPr lang="en-US" dirty="0"/>
          </a:p>
        </p:txBody>
      </p:sp>
    </p:spTree>
    <p:extLst>
      <p:ext uri="{BB962C8B-B14F-4D97-AF65-F5344CB8AC3E}">
        <p14:creationId xmlns:p14="http://schemas.microsoft.com/office/powerpoint/2010/main" xmlns="" val="247616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C5541-7B11-4EE2-B521-318FFBF108B1}"/>
              </a:ext>
            </a:extLst>
          </p:cNvPr>
          <p:cNvSpPr>
            <a:spLocks noGrp="1"/>
          </p:cNvSpPr>
          <p:nvPr>
            <p:ph type="title"/>
          </p:nvPr>
        </p:nvSpPr>
        <p:spPr/>
        <p:txBody>
          <a:bodyPr/>
          <a:lstStyle/>
          <a:p>
            <a:r>
              <a:rPr lang="en-US" dirty="0"/>
              <a:t>Let’s find a buffer overflow: Initial Setup</a:t>
            </a:r>
          </a:p>
        </p:txBody>
      </p:sp>
      <p:sp>
        <p:nvSpPr>
          <p:cNvPr id="3" name="Content Placeholder 2">
            <a:extLst>
              <a:ext uri="{FF2B5EF4-FFF2-40B4-BE49-F238E27FC236}">
                <a16:creationId xmlns:a16="http://schemas.microsoft.com/office/drawing/2014/main" xmlns="" id="{0301A816-3C54-4B2A-B487-2C5180F1F292}"/>
              </a:ext>
            </a:extLst>
          </p:cNvPr>
          <p:cNvSpPr>
            <a:spLocks noGrp="1"/>
          </p:cNvSpPr>
          <p:nvPr>
            <p:ph idx="1"/>
          </p:nvPr>
        </p:nvSpPr>
        <p:spPr>
          <a:xfrm>
            <a:off x="838200" y="1804087"/>
            <a:ext cx="10515600" cy="3952747"/>
          </a:xfrm>
        </p:spPr>
        <p:txBody>
          <a:bodyPr>
            <a:normAutofit lnSpcReduction="10000"/>
          </a:bodyPr>
          <a:lstStyle/>
          <a:p>
            <a:pPr>
              <a:lnSpc>
                <a:spcPct val="100000"/>
              </a:lnSpc>
              <a:spcBef>
                <a:spcPts val="0"/>
              </a:spcBef>
            </a:pPr>
            <a:endParaRPr lang="en-US" dirty="0"/>
          </a:p>
          <a:p>
            <a:pPr marL="342900" indent="-342900">
              <a:lnSpc>
                <a:spcPct val="100000"/>
              </a:lnSpc>
              <a:spcBef>
                <a:spcPts val="0"/>
              </a:spcBef>
              <a:buFont typeface="Arial" panose="020B0604020202020204" pitchFamily="34" charset="0"/>
              <a:buChar char="•"/>
            </a:pPr>
            <a:r>
              <a:rPr lang="en-US" sz="2600" dirty="0"/>
              <a:t>Open your Lesson 13 environment which will include:</a:t>
            </a:r>
          </a:p>
          <a:p>
            <a:pPr marL="1028700" lvl="1" indent="-342900">
              <a:lnSpc>
                <a:spcPct val="100000"/>
              </a:lnSpc>
              <a:spcBef>
                <a:spcPts val="0"/>
              </a:spcBef>
            </a:pPr>
            <a:r>
              <a:rPr lang="en-US" sz="2600" dirty="0"/>
              <a:t>Windows 7</a:t>
            </a:r>
          </a:p>
          <a:p>
            <a:pPr marL="1028700" lvl="1" indent="-342900">
              <a:lnSpc>
                <a:spcPct val="100000"/>
              </a:lnSpc>
              <a:spcBef>
                <a:spcPts val="0"/>
              </a:spcBef>
            </a:pPr>
            <a:r>
              <a:rPr lang="en-US" sz="2600" dirty="0"/>
              <a:t>Kali Linux</a:t>
            </a:r>
          </a:p>
          <a:p>
            <a:pPr marL="1028700" lvl="1" indent="-342900">
              <a:lnSpc>
                <a:spcPct val="100000"/>
              </a:lnSpc>
              <a:spcBef>
                <a:spcPts val="0"/>
              </a:spcBef>
            </a:pPr>
            <a:endParaRPr lang="en-US" sz="2600" dirty="0"/>
          </a:p>
          <a:p>
            <a:pPr marL="342900" indent="-342900">
              <a:lnSpc>
                <a:spcPct val="100000"/>
              </a:lnSpc>
              <a:spcBef>
                <a:spcPts val="0"/>
              </a:spcBef>
              <a:buFont typeface="Arial" panose="020B0604020202020204" pitchFamily="34" charset="0"/>
              <a:buChar char="•"/>
            </a:pPr>
            <a:r>
              <a:rPr lang="en-US" sz="2600" dirty="0"/>
              <a:t>Take note of the IP address for each</a:t>
            </a:r>
          </a:p>
          <a:p>
            <a:pPr marL="342900" indent="-342900">
              <a:lnSpc>
                <a:spcPct val="100000"/>
              </a:lnSpc>
              <a:spcBef>
                <a:spcPts val="0"/>
              </a:spcBef>
              <a:buFont typeface="Arial" panose="020B0604020202020204" pitchFamily="34" charset="0"/>
              <a:buChar char="•"/>
            </a:pPr>
            <a:endParaRPr lang="en-US" sz="2600" dirty="0"/>
          </a:p>
          <a:p>
            <a:pPr marL="342900" indent="-342900">
              <a:lnSpc>
                <a:spcPct val="100000"/>
              </a:lnSpc>
              <a:spcBef>
                <a:spcPts val="0"/>
              </a:spcBef>
              <a:buFont typeface="Arial" panose="020B0604020202020204" pitchFamily="34" charset="0"/>
              <a:buChar char="•"/>
            </a:pPr>
            <a:r>
              <a:rPr lang="en-US" sz="2600" dirty="0"/>
              <a:t>Ping each machine from the other to verify connectivity and firewall status</a:t>
            </a:r>
          </a:p>
          <a:p>
            <a:pPr marL="1028700" lvl="1" indent="-342900">
              <a:lnSpc>
                <a:spcPct val="100000"/>
              </a:lnSpc>
              <a:spcBef>
                <a:spcPts val="0"/>
              </a:spcBef>
            </a:pPr>
            <a:r>
              <a:rPr lang="en-US" sz="2600" dirty="0"/>
              <a:t>This is a network based example, so firewalls need to be off.</a:t>
            </a:r>
          </a:p>
        </p:txBody>
      </p:sp>
    </p:spTree>
    <p:extLst>
      <p:ext uri="{BB962C8B-B14F-4D97-AF65-F5344CB8AC3E}">
        <p14:creationId xmlns:p14="http://schemas.microsoft.com/office/powerpoint/2010/main" xmlns="" val="2946213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51B8B1-A97A-4D94-A35A-E4210D3A0AEC}"/>
              </a:ext>
            </a:extLst>
          </p:cNvPr>
          <p:cNvSpPr>
            <a:spLocks noGrp="1"/>
          </p:cNvSpPr>
          <p:nvPr>
            <p:ph type="title"/>
          </p:nvPr>
        </p:nvSpPr>
        <p:spPr>
          <a:xfrm>
            <a:off x="838200" y="686632"/>
            <a:ext cx="10515600" cy="660486"/>
          </a:xfrm>
        </p:spPr>
        <p:txBody>
          <a:bodyPr/>
          <a:lstStyle/>
          <a:p>
            <a:r>
              <a:rPr lang="en-US" dirty="0"/>
              <a:t>Important Files and Directories</a:t>
            </a:r>
          </a:p>
        </p:txBody>
      </p:sp>
      <p:sp>
        <p:nvSpPr>
          <p:cNvPr id="3" name="Content Placeholder 2">
            <a:extLst>
              <a:ext uri="{FF2B5EF4-FFF2-40B4-BE49-F238E27FC236}">
                <a16:creationId xmlns:a16="http://schemas.microsoft.com/office/drawing/2014/main" xmlns="" id="{AE857886-D965-4B6A-8942-4CAA78C1CD84}"/>
              </a:ext>
            </a:extLst>
          </p:cNvPr>
          <p:cNvSpPr>
            <a:spLocks noGrp="1"/>
          </p:cNvSpPr>
          <p:nvPr>
            <p:ph idx="1"/>
          </p:nvPr>
        </p:nvSpPr>
        <p:spPr>
          <a:xfrm>
            <a:off x="838200" y="1452626"/>
            <a:ext cx="10515600" cy="3952747"/>
          </a:xfrm>
        </p:spPr>
        <p:txBody>
          <a:bodyPr/>
          <a:lstStyle/>
          <a:p>
            <a:pPr marL="342900" indent="-342900">
              <a:buFont typeface="Arial" panose="020B0604020202020204" pitchFamily="34" charset="0"/>
              <a:buChar char="•"/>
            </a:pPr>
            <a:r>
              <a:rPr lang="en-US" baseline="0" dirty="0"/>
              <a:t>On Windows 7 we will be working with a program called “Character Server” and debuggers, specifically Immunity (Optionally</a:t>
            </a:r>
            <a:r>
              <a:rPr lang="en-US" dirty="0"/>
              <a:t> OllyDbg)</a:t>
            </a:r>
          </a:p>
        </p:txBody>
      </p:sp>
      <p:pic>
        <p:nvPicPr>
          <p:cNvPr id="6" name="Picture 5">
            <a:extLst>
              <a:ext uri="{FF2B5EF4-FFF2-40B4-BE49-F238E27FC236}">
                <a16:creationId xmlns:a16="http://schemas.microsoft.com/office/drawing/2014/main" xmlns="" id="{7B26D144-CBDF-406F-8047-76475C807CA8}"/>
              </a:ext>
            </a:extLst>
          </p:cNvPr>
          <p:cNvPicPr>
            <a:picLocks noChangeAspect="1"/>
          </p:cNvPicPr>
          <p:nvPr/>
        </p:nvPicPr>
        <p:blipFill>
          <a:blip r:embed="rId3" cstate="print"/>
          <a:stretch>
            <a:fillRect/>
          </a:stretch>
        </p:blipFill>
        <p:spPr>
          <a:xfrm>
            <a:off x="1395150" y="2507061"/>
            <a:ext cx="5353397" cy="3785331"/>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xmlns="" id="{86C0DD41-CDF6-4303-93BC-21D96E59A2B1}"/>
              </a:ext>
            </a:extLst>
          </p:cNvPr>
          <p:cNvSpPr/>
          <p:nvPr/>
        </p:nvSpPr>
        <p:spPr>
          <a:xfrm>
            <a:off x="7078286" y="3170276"/>
            <a:ext cx="3945775" cy="1700757"/>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T Std 45 Book" panose="020B0502020203020204" pitchFamily="34" charset="0"/>
              </a:rPr>
              <a:t>Have you ever used OllyDbg or Immunity Debugger? </a:t>
            </a:r>
          </a:p>
          <a:p>
            <a:pPr algn="ctr"/>
            <a:r>
              <a:rPr lang="en-US" dirty="0">
                <a:latin typeface="Avenir LT Std 45 Book" panose="020B0502020203020204" pitchFamily="34" charset="0"/>
              </a:rPr>
              <a:t>When, why, how?</a:t>
            </a:r>
          </a:p>
        </p:txBody>
      </p:sp>
    </p:spTree>
    <p:extLst>
      <p:ext uri="{BB962C8B-B14F-4D97-AF65-F5344CB8AC3E}">
        <p14:creationId xmlns:p14="http://schemas.microsoft.com/office/powerpoint/2010/main" xmlns="" val="203229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601"/>
            <a:ext cx="10515600" cy="660486"/>
          </a:xfrm>
        </p:spPr>
        <p:txBody>
          <a:bodyPr/>
          <a:lstStyle/>
          <a:p>
            <a:r>
              <a:rPr lang="en-US" dirty="0"/>
              <a:t>Course Objectives</a:t>
            </a:r>
          </a:p>
        </p:txBody>
      </p:sp>
      <p:sp>
        <p:nvSpPr>
          <p:cNvPr id="3" name="Content Placeholder 2"/>
          <p:cNvSpPr>
            <a:spLocks noGrp="1"/>
          </p:cNvSpPr>
          <p:nvPr>
            <p:ph idx="1"/>
          </p:nvPr>
        </p:nvSpPr>
        <p:spPr>
          <a:xfrm>
            <a:off x="838200" y="1804086"/>
            <a:ext cx="10515600" cy="4955059"/>
          </a:xfrm>
        </p:spPr>
        <p:txBody>
          <a:bodyPr>
            <a:normAutofit/>
          </a:bodyPr>
          <a:lstStyle/>
          <a:p>
            <a:r>
              <a:rPr lang="en-US" dirty="0"/>
              <a:t>After completing this course, students will be able to:</a:t>
            </a:r>
          </a:p>
          <a:p>
            <a:pPr marL="342900" indent="-342900">
              <a:buFont typeface="Arial" panose="020B0604020202020204" pitchFamily="34" charset="0"/>
              <a:buChar char="•"/>
            </a:pPr>
            <a:r>
              <a:rPr lang="en-US" dirty="0"/>
              <a:t>Summarize the CTE squad's responsibilities, objectives, and deliverables from each CPT stage</a:t>
            </a:r>
          </a:p>
          <a:p>
            <a:pPr marL="342900" indent="-342900">
              <a:buFont typeface="Arial" panose="020B0604020202020204" pitchFamily="34" charset="0"/>
              <a:buChar char="•"/>
            </a:pPr>
            <a:r>
              <a:rPr lang="en-US" dirty="0"/>
              <a:t>Analyze threat information</a:t>
            </a:r>
          </a:p>
          <a:p>
            <a:pPr marL="342900" indent="-342900">
              <a:buFont typeface="Arial" panose="020B0604020202020204" pitchFamily="34" charset="0"/>
              <a:buChar char="•"/>
            </a:pPr>
            <a:r>
              <a:rPr lang="en-US" dirty="0"/>
              <a:t>Develop a Threat Emulation Plan (TEP)</a:t>
            </a:r>
          </a:p>
          <a:p>
            <a:pPr marL="342900" indent="-342900">
              <a:buFont typeface="Arial" panose="020B0604020202020204" pitchFamily="34" charset="0"/>
              <a:buChar char="•"/>
            </a:pPr>
            <a:r>
              <a:rPr lang="en-US" dirty="0"/>
              <a:t>Generate mitigative and preemptive recommendations for local defenders</a:t>
            </a:r>
          </a:p>
          <a:p>
            <a:pPr marL="342900" indent="-342900">
              <a:buFont typeface="Arial" panose="020B0604020202020204" pitchFamily="34" charset="0"/>
              <a:buChar char="•"/>
            </a:pPr>
            <a:r>
              <a:rPr lang="en-US" dirty="0"/>
              <a:t>Develop mission reporting</a:t>
            </a:r>
          </a:p>
          <a:p>
            <a:pPr marL="342900" indent="-342900">
              <a:buFont typeface="Arial" panose="020B0604020202020204" pitchFamily="34" charset="0"/>
              <a:buChar char="•"/>
            </a:pPr>
            <a:r>
              <a:rPr lang="en-US" dirty="0"/>
              <a:t>Conduct participative operations</a:t>
            </a:r>
          </a:p>
          <a:p>
            <a:pPr marL="342900" indent="-342900">
              <a:buFont typeface="Arial" panose="020B0604020202020204" pitchFamily="34" charset="0"/>
              <a:buChar char="•"/>
            </a:pPr>
            <a:r>
              <a:rPr lang="en-US" dirty="0"/>
              <a:t>Conduct reconnaissance</a:t>
            </a:r>
          </a:p>
          <a:p>
            <a:pPr marL="342900" indent="-342900">
              <a:buFont typeface="Arial" panose="020B0604020202020204" pitchFamily="34" charset="0"/>
              <a:buChar char="•"/>
            </a:pPr>
            <a:r>
              <a:rPr lang="en-US" dirty="0"/>
              <a:t>Analyze network logs for offensive and defensive measures</a:t>
            </a:r>
          </a:p>
        </p:txBody>
      </p:sp>
    </p:spTree>
    <p:extLst>
      <p:ext uri="{BB962C8B-B14F-4D97-AF65-F5344CB8AC3E}">
        <p14:creationId xmlns:p14="http://schemas.microsoft.com/office/powerpoint/2010/main" xmlns="" val="320511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C3FEFD-26F5-4B9D-A4BE-51B154E97DC6}"/>
              </a:ext>
            </a:extLst>
          </p:cNvPr>
          <p:cNvSpPr>
            <a:spLocks noGrp="1"/>
          </p:cNvSpPr>
          <p:nvPr>
            <p:ph type="title"/>
          </p:nvPr>
        </p:nvSpPr>
        <p:spPr>
          <a:xfrm>
            <a:off x="838200" y="663347"/>
            <a:ext cx="10515600" cy="660486"/>
          </a:xfrm>
        </p:spPr>
        <p:txBody>
          <a:bodyPr/>
          <a:lstStyle/>
          <a:p>
            <a:r>
              <a:rPr lang="en-US" dirty="0"/>
              <a:t>“Character Server”</a:t>
            </a:r>
          </a:p>
        </p:txBody>
      </p:sp>
      <p:sp>
        <p:nvSpPr>
          <p:cNvPr id="3" name="Content Placeholder 2">
            <a:extLst>
              <a:ext uri="{FF2B5EF4-FFF2-40B4-BE49-F238E27FC236}">
                <a16:creationId xmlns:a16="http://schemas.microsoft.com/office/drawing/2014/main" xmlns="" id="{0FF297AB-941A-4B26-A25C-64CE100D4B17}"/>
              </a:ext>
            </a:extLst>
          </p:cNvPr>
          <p:cNvSpPr>
            <a:spLocks noGrp="1"/>
          </p:cNvSpPr>
          <p:nvPr>
            <p:ph idx="1"/>
          </p:nvPr>
        </p:nvSpPr>
        <p:spPr>
          <a:xfrm>
            <a:off x="838200" y="1452626"/>
            <a:ext cx="10515600" cy="3952747"/>
          </a:xfrm>
        </p:spPr>
        <p:txBody>
          <a:bodyPr>
            <a:noAutofit/>
          </a:bodyPr>
          <a:lstStyle/>
          <a:p>
            <a:pPr marL="342900" indent="-342900">
              <a:lnSpc>
                <a:spcPct val="100000"/>
              </a:lnSpc>
              <a:spcBef>
                <a:spcPts val="600"/>
              </a:spcBef>
              <a:spcAft>
                <a:spcPts val="1200"/>
              </a:spcAft>
              <a:buFont typeface="Arial" panose="020B0604020202020204" pitchFamily="34" charset="0"/>
              <a:buChar char="•"/>
            </a:pPr>
            <a:r>
              <a:rPr lang="en-US" sz="2800" dirty="0">
                <a:highlight>
                  <a:srgbClr val="EDD26D"/>
                </a:highlight>
              </a:rPr>
              <a:t>SCENARIO</a:t>
            </a:r>
            <a:r>
              <a:rPr lang="en-US" sz="2800" dirty="0"/>
              <a:t>:</a:t>
            </a:r>
            <a:r>
              <a:rPr lang="en-US" sz="2800" baseline="0" dirty="0"/>
              <a:t>  You’ve discovered that your target is using a piece of software called “Character Server.”  You have obtained a copy of the executables and DLL’s but not the source code.  You are not able to identify</a:t>
            </a:r>
            <a:r>
              <a:rPr lang="en-US" sz="2800" dirty="0"/>
              <a:t> any open source information about this application, its uses, or its vulnerabilities</a:t>
            </a:r>
            <a:r>
              <a:rPr lang="en-US" sz="2800" dirty="0" smtClean="0"/>
              <a:t>.</a:t>
            </a:r>
          </a:p>
          <a:p>
            <a:pPr marL="342900" indent="-342900">
              <a:lnSpc>
                <a:spcPct val="100000"/>
              </a:lnSpc>
              <a:spcBef>
                <a:spcPts val="600"/>
              </a:spcBef>
              <a:spcAft>
                <a:spcPts val="1200"/>
              </a:spcAft>
              <a:buFont typeface="Arial" panose="020B0604020202020204" pitchFamily="34" charset="0"/>
              <a:buChar char="•"/>
            </a:pPr>
            <a:endParaRPr lang="en-US" sz="2800" dirty="0"/>
          </a:p>
          <a:p>
            <a:pPr marL="342900" indent="-342900">
              <a:lnSpc>
                <a:spcPct val="100000"/>
              </a:lnSpc>
              <a:spcBef>
                <a:spcPts val="600"/>
              </a:spcBef>
              <a:spcAft>
                <a:spcPts val="1200"/>
              </a:spcAft>
              <a:buFont typeface="Arial" panose="020B0604020202020204" pitchFamily="34" charset="0"/>
              <a:buChar char="•"/>
            </a:pPr>
            <a:r>
              <a:rPr lang="en-US" sz="2800" dirty="0" smtClean="0">
                <a:highlight>
                  <a:srgbClr val="EDD26D"/>
                </a:highlight>
              </a:rPr>
              <a:t>TASK</a:t>
            </a:r>
            <a:r>
              <a:rPr lang="en-US" sz="2800" dirty="0"/>
              <a:t>:  Identify vulnerabilities through simple fuzzing.</a:t>
            </a:r>
          </a:p>
        </p:txBody>
      </p:sp>
    </p:spTree>
    <p:extLst>
      <p:ext uri="{BB962C8B-B14F-4D97-AF65-F5344CB8AC3E}">
        <p14:creationId xmlns:p14="http://schemas.microsoft.com/office/powerpoint/2010/main" xmlns="" val="2803603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9C93C5-C45A-41E9-9172-B7EF18978925}"/>
              </a:ext>
            </a:extLst>
          </p:cNvPr>
          <p:cNvSpPr>
            <a:spLocks noGrp="1"/>
          </p:cNvSpPr>
          <p:nvPr>
            <p:ph type="title"/>
          </p:nvPr>
        </p:nvSpPr>
        <p:spPr>
          <a:xfrm>
            <a:off x="730624" y="511352"/>
            <a:ext cx="10515600" cy="660486"/>
          </a:xfrm>
        </p:spPr>
        <p:txBody>
          <a:bodyPr/>
          <a:lstStyle/>
          <a:p>
            <a:r>
              <a:rPr lang="en-US" dirty="0"/>
              <a:t>What type of file is this anyways?</a:t>
            </a:r>
          </a:p>
        </p:txBody>
      </p:sp>
      <p:sp>
        <p:nvSpPr>
          <p:cNvPr id="3" name="Content Placeholder 2">
            <a:extLst>
              <a:ext uri="{FF2B5EF4-FFF2-40B4-BE49-F238E27FC236}">
                <a16:creationId xmlns:a16="http://schemas.microsoft.com/office/drawing/2014/main" xmlns="" id="{C0A6C8C4-E821-44D5-AFCA-B1FDAFFF634B}"/>
              </a:ext>
            </a:extLst>
          </p:cNvPr>
          <p:cNvSpPr>
            <a:spLocks noGrp="1"/>
          </p:cNvSpPr>
          <p:nvPr>
            <p:ph idx="1"/>
          </p:nvPr>
        </p:nvSpPr>
        <p:spPr>
          <a:xfrm>
            <a:off x="378187" y="1270039"/>
            <a:ext cx="7727577" cy="1311795"/>
          </a:xfrm>
        </p:spPr>
        <p:txBody>
          <a:bodyPr>
            <a:normAutofit/>
          </a:bodyPr>
          <a:lstStyle/>
          <a:p>
            <a:pPr marL="342900" indent="-342900">
              <a:lnSpc>
                <a:spcPct val="110000"/>
              </a:lnSpc>
              <a:spcAft>
                <a:spcPts val="1200"/>
              </a:spcAft>
              <a:buFont typeface="Arial" panose="020B0604020202020204" pitchFamily="34" charset="0"/>
              <a:buChar char="•"/>
            </a:pPr>
            <a:r>
              <a:rPr lang="en-US" dirty="0"/>
              <a:t>Character</a:t>
            </a:r>
            <a:r>
              <a:rPr lang="en-US" baseline="0" dirty="0"/>
              <a:t> Server is made up of 1 EXE file and 2 DLL files according to the directory.  But it is often prudent to check the header info to be sure.</a:t>
            </a:r>
          </a:p>
        </p:txBody>
      </p:sp>
      <p:pic>
        <p:nvPicPr>
          <p:cNvPr id="4" name="Picture 3">
            <a:extLst>
              <a:ext uri="{FF2B5EF4-FFF2-40B4-BE49-F238E27FC236}">
                <a16:creationId xmlns:a16="http://schemas.microsoft.com/office/drawing/2014/main" xmlns="" id="{79054285-F938-415A-BC97-9ED8B021391B}"/>
              </a:ext>
            </a:extLst>
          </p:cNvPr>
          <p:cNvPicPr>
            <a:picLocks noChangeAspect="1"/>
          </p:cNvPicPr>
          <p:nvPr/>
        </p:nvPicPr>
        <p:blipFill rotWithShape="1">
          <a:blip r:embed="rId3" cstate="print"/>
          <a:srcRect l="618" t="1519"/>
          <a:stretch/>
        </p:blipFill>
        <p:spPr>
          <a:xfrm>
            <a:off x="448887" y="3059084"/>
            <a:ext cx="11364926" cy="3025594"/>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xmlns="" id="{D893D869-7B74-4540-9516-3B865D10B63D}"/>
              </a:ext>
            </a:extLst>
          </p:cNvPr>
          <p:cNvSpPr/>
          <p:nvPr/>
        </p:nvSpPr>
        <p:spPr>
          <a:xfrm>
            <a:off x="8354333" y="1307018"/>
            <a:ext cx="3459480" cy="1454811"/>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T Std 45 Book" panose="020B0502020203020204" pitchFamily="34" charset="0"/>
              </a:rPr>
              <a:t>What do you notice about…</a:t>
            </a:r>
          </a:p>
          <a:p>
            <a:pPr marL="285750" indent="-285750" algn="ctr">
              <a:buFont typeface="Arial" panose="020B0604020202020204" pitchFamily="34" charset="0"/>
              <a:buChar char="•"/>
            </a:pPr>
            <a:r>
              <a:rPr lang="en-US" dirty="0">
                <a:latin typeface="Avenir LT Std 45 Book" panose="020B0502020203020204" pitchFamily="34" charset="0"/>
              </a:rPr>
              <a:t>PE32 Intel 80386? </a:t>
            </a:r>
          </a:p>
          <a:p>
            <a:pPr marL="285750" indent="-285750" algn="ctr">
              <a:buFont typeface="Arial" panose="020B0604020202020204" pitchFamily="34" charset="0"/>
              <a:buChar char="•"/>
            </a:pPr>
            <a:r>
              <a:rPr lang="en-US" dirty="0">
                <a:latin typeface="Avenir LT Std 45 Book" panose="020B0502020203020204" pitchFamily="34" charset="0"/>
              </a:rPr>
              <a:t>The console vs DLL? </a:t>
            </a:r>
          </a:p>
        </p:txBody>
      </p:sp>
    </p:spTree>
    <p:extLst>
      <p:ext uri="{BB962C8B-B14F-4D97-AF65-F5344CB8AC3E}">
        <p14:creationId xmlns:p14="http://schemas.microsoft.com/office/powerpoint/2010/main" xmlns="" val="293735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241B7-2CFE-4D04-9C45-1DA08AC586F6}"/>
              </a:ext>
            </a:extLst>
          </p:cNvPr>
          <p:cNvSpPr>
            <a:spLocks noGrp="1"/>
          </p:cNvSpPr>
          <p:nvPr>
            <p:ph type="title"/>
          </p:nvPr>
        </p:nvSpPr>
        <p:spPr>
          <a:xfrm>
            <a:off x="838200" y="941896"/>
            <a:ext cx="10515600" cy="660486"/>
          </a:xfrm>
        </p:spPr>
        <p:txBody>
          <a:bodyPr/>
          <a:lstStyle/>
          <a:p>
            <a:r>
              <a:rPr lang="en-US" dirty="0"/>
              <a:t>Setting up something to fuzz</a:t>
            </a:r>
          </a:p>
        </p:txBody>
      </p:sp>
      <p:sp>
        <p:nvSpPr>
          <p:cNvPr id="3" name="Content Placeholder 2">
            <a:extLst>
              <a:ext uri="{FF2B5EF4-FFF2-40B4-BE49-F238E27FC236}">
                <a16:creationId xmlns:a16="http://schemas.microsoft.com/office/drawing/2014/main" xmlns="" id="{FC3E769E-75D3-4B3F-BD8C-CD4D2EE34AE3}"/>
              </a:ext>
            </a:extLst>
          </p:cNvPr>
          <p:cNvSpPr>
            <a:spLocks noGrp="1"/>
          </p:cNvSpPr>
          <p:nvPr>
            <p:ph idx="1"/>
          </p:nvPr>
        </p:nvSpPr>
        <p:spPr/>
        <p:txBody>
          <a:bodyPr/>
          <a:lstStyle/>
          <a:p>
            <a:pPr marL="342900" indent="-342900">
              <a:buFont typeface="Arial" panose="020B0604020202020204" pitchFamily="34" charset="0"/>
              <a:buChar char="•"/>
            </a:pPr>
            <a:r>
              <a:rPr lang="en-US" dirty="0"/>
              <a:t>character_server.exe: </a:t>
            </a:r>
          </a:p>
          <a:p>
            <a:pPr marL="1028700" lvl="1" indent="-342900"/>
            <a:r>
              <a:rPr lang="en-US" dirty="0"/>
              <a:t>PE32 executable (console) Intel 80386, for MS Windows</a:t>
            </a:r>
          </a:p>
        </p:txBody>
      </p:sp>
      <p:sp>
        <p:nvSpPr>
          <p:cNvPr id="4" name="Rectangle 3">
            <a:extLst>
              <a:ext uri="{FF2B5EF4-FFF2-40B4-BE49-F238E27FC236}">
                <a16:creationId xmlns:a16="http://schemas.microsoft.com/office/drawing/2014/main" xmlns="" id="{8DCFD472-4700-4704-A5F0-97B2B67AF04D}"/>
              </a:ext>
            </a:extLst>
          </p:cNvPr>
          <p:cNvSpPr/>
          <p:nvPr/>
        </p:nvSpPr>
        <p:spPr>
          <a:xfrm>
            <a:off x="3467793" y="3429000"/>
            <a:ext cx="5256414" cy="1454811"/>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LT Std 45 Book" panose="020B0502020203020204" pitchFamily="34" charset="0"/>
              </a:rPr>
              <a:t>Now that we know what type of files these are, how would we run them?</a:t>
            </a:r>
          </a:p>
        </p:txBody>
      </p:sp>
    </p:spTree>
    <p:extLst>
      <p:ext uri="{BB962C8B-B14F-4D97-AF65-F5344CB8AC3E}">
        <p14:creationId xmlns:p14="http://schemas.microsoft.com/office/powerpoint/2010/main" xmlns="" val="25312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C72E60-ED61-49C4-BA66-5332C8BA97F4}"/>
              </a:ext>
            </a:extLst>
          </p:cNvPr>
          <p:cNvSpPr>
            <a:spLocks noGrp="1"/>
          </p:cNvSpPr>
          <p:nvPr>
            <p:ph type="title"/>
          </p:nvPr>
        </p:nvSpPr>
        <p:spPr>
          <a:xfrm>
            <a:off x="838200" y="677658"/>
            <a:ext cx="10515600" cy="660486"/>
          </a:xfrm>
        </p:spPr>
        <p:txBody>
          <a:bodyPr/>
          <a:lstStyle/>
          <a:p>
            <a:r>
              <a:rPr lang="en-US" dirty="0"/>
              <a:t>Running the server to be tested</a:t>
            </a:r>
          </a:p>
        </p:txBody>
      </p:sp>
      <p:sp>
        <p:nvSpPr>
          <p:cNvPr id="3" name="Content Placeholder 2">
            <a:extLst>
              <a:ext uri="{FF2B5EF4-FFF2-40B4-BE49-F238E27FC236}">
                <a16:creationId xmlns:a16="http://schemas.microsoft.com/office/drawing/2014/main" xmlns="" id="{35C5F0FF-0854-4087-AED3-FED2FADF962C}"/>
              </a:ext>
            </a:extLst>
          </p:cNvPr>
          <p:cNvSpPr>
            <a:spLocks noGrp="1"/>
          </p:cNvSpPr>
          <p:nvPr>
            <p:ph idx="1"/>
          </p:nvPr>
        </p:nvSpPr>
        <p:spPr>
          <a:xfrm>
            <a:off x="853786" y="1470822"/>
            <a:ext cx="10515600" cy="4913954"/>
          </a:xfrm>
        </p:spPr>
        <p:txBody>
          <a:bodyPr>
            <a:normAutofit/>
          </a:bodyPr>
          <a:lstStyle/>
          <a:p>
            <a:pPr marL="342900" indent="-342900">
              <a:buFont typeface="Arial" panose="020B0604020202020204" pitchFamily="34" charset="0"/>
              <a:buChar char="•"/>
            </a:pPr>
            <a:r>
              <a:rPr lang="en-US" dirty="0"/>
              <a:t>Because it is a Windows</a:t>
            </a:r>
            <a:r>
              <a:rPr lang="en-US" baseline="0" dirty="0"/>
              <a:t> console program, let’s run it on our Windows box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aseline="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aseline="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aseline="0" dirty="0"/>
          </a:p>
          <a:p>
            <a:pPr marL="342900" indent="-342900">
              <a:buFont typeface="Arial" panose="020B0604020202020204" pitchFamily="34" charset="0"/>
              <a:buChar char="•"/>
            </a:pPr>
            <a:endParaRPr lang="en-US" baseline="0" dirty="0"/>
          </a:p>
          <a:p>
            <a:pPr marL="342900" indent="-342900">
              <a:buFont typeface="Arial" panose="020B0604020202020204" pitchFamily="34" charset="0"/>
              <a:buChar char="•"/>
            </a:pPr>
            <a:endParaRPr lang="en-US" dirty="0"/>
          </a:p>
          <a:p>
            <a:endParaRPr lang="en-US" baseline="0" dirty="0"/>
          </a:p>
        </p:txBody>
      </p:sp>
      <p:pic>
        <p:nvPicPr>
          <p:cNvPr id="5" name="Picture 4">
            <a:extLst>
              <a:ext uri="{FF2B5EF4-FFF2-40B4-BE49-F238E27FC236}">
                <a16:creationId xmlns:a16="http://schemas.microsoft.com/office/drawing/2014/main" xmlns="" id="{18B9FBDC-A77C-44A8-A41B-15158A3ADE88}"/>
              </a:ext>
            </a:extLst>
          </p:cNvPr>
          <p:cNvPicPr>
            <a:picLocks noChangeAspect="1"/>
          </p:cNvPicPr>
          <p:nvPr/>
        </p:nvPicPr>
        <p:blipFill>
          <a:blip r:embed="rId3" cstate="print"/>
          <a:stretch>
            <a:fillRect/>
          </a:stretch>
        </p:blipFill>
        <p:spPr>
          <a:xfrm>
            <a:off x="460663" y="2464573"/>
            <a:ext cx="11301846" cy="3055283"/>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
        <p:nvSpPr>
          <p:cNvPr id="6" name="Rectangle 5">
            <a:extLst>
              <a:ext uri="{FF2B5EF4-FFF2-40B4-BE49-F238E27FC236}">
                <a16:creationId xmlns:a16="http://schemas.microsoft.com/office/drawing/2014/main" xmlns="" id="{40855796-1C11-4E4C-86A6-14CB2F437FD8}"/>
              </a:ext>
            </a:extLst>
          </p:cNvPr>
          <p:cNvSpPr/>
          <p:nvPr/>
        </p:nvSpPr>
        <p:spPr>
          <a:xfrm>
            <a:off x="6111586" y="4986993"/>
            <a:ext cx="5256414" cy="1454811"/>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LT Std 45 Book" panose="020B0502020203020204" pitchFamily="34" charset="0"/>
              </a:rPr>
              <a:t>What can we tell about the program so far?</a:t>
            </a:r>
          </a:p>
        </p:txBody>
      </p:sp>
    </p:spTree>
    <p:extLst>
      <p:ext uri="{BB962C8B-B14F-4D97-AF65-F5344CB8AC3E}">
        <p14:creationId xmlns:p14="http://schemas.microsoft.com/office/powerpoint/2010/main" xmlns="" val="134263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3B2C1C-2C68-4FCD-86B5-F2D3DD55528D}"/>
              </a:ext>
            </a:extLst>
          </p:cNvPr>
          <p:cNvSpPr>
            <a:spLocks noGrp="1"/>
          </p:cNvSpPr>
          <p:nvPr>
            <p:ph type="title"/>
          </p:nvPr>
        </p:nvSpPr>
        <p:spPr>
          <a:xfrm>
            <a:off x="932329" y="770923"/>
            <a:ext cx="10515600" cy="660486"/>
          </a:xfrm>
        </p:spPr>
        <p:txBody>
          <a:bodyPr/>
          <a:lstStyle/>
          <a:p>
            <a:r>
              <a:rPr lang="en-US" dirty="0"/>
              <a:t>Determining server network behavior</a:t>
            </a:r>
          </a:p>
        </p:txBody>
      </p:sp>
      <p:sp>
        <p:nvSpPr>
          <p:cNvPr id="3" name="Content Placeholder 2">
            <a:extLst>
              <a:ext uri="{FF2B5EF4-FFF2-40B4-BE49-F238E27FC236}">
                <a16:creationId xmlns:a16="http://schemas.microsoft.com/office/drawing/2014/main" xmlns="" id="{106AD546-683A-4A77-BEF5-9458421F703B}"/>
              </a:ext>
            </a:extLst>
          </p:cNvPr>
          <p:cNvSpPr>
            <a:spLocks noGrp="1"/>
          </p:cNvSpPr>
          <p:nvPr>
            <p:ph idx="1"/>
          </p:nvPr>
        </p:nvSpPr>
        <p:spPr>
          <a:xfrm>
            <a:off x="871210" y="1452626"/>
            <a:ext cx="10515600" cy="3952747"/>
          </a:xfrm>
        </p:spPr>
        <p:txBody>
          <a:bodyPr/>
          <a:lstStyle/>
          <a:p>
            <a:pPr marL="342900" indent="-342900">
              <a:buFont typeface="Arial" panose="020B0604020202020204" pitchFamily="34" charset="0"/>
              <a:buChar char="•"/>
            </a:pPr>
            <a:r>
              <a:rPr lang="en-US" dirty="0"/>
              <a:t>Looks like the server is listening for connections on the network, let’s see what port it is using.</a:t>
            </a:r>
          </a:p>
        </p:txBody>
      </p:sp>
      <p:pic>
        <p:nvPicPr>
          <p:cNvPr id="6" name="Picture 5">
            <a:extLst>
              <a:ext uri="{FF2B5EF4-FFF2-40B4-BE49-F238E27FC236}">
                <a16:creationId xmlns:a16="http://schemas.microsoft.com/office/drawing/2014/main" xmlns="" id="{FF035EA4-0F24-48AA-82F6-170417F10486}"/>
              </a:ext>
            </a:extLst>
          </p:cNvPr>
          <p:cNvPicPr>
            <a:picLocks noChangeAspect="1"/>
          </p:cNvPicPr>
          <p:nvPr/>
        </p:nvPicPr>
        <p:blipFill rotWithShape="1">
          <a:blip r:embed="rId3" cstate="print"/>
          <a:srcRect l="261"/>
          <a:stretch/>
        </p:blipFill>
        <p:spPr>
          <a:xfrm>
            <a:off x="4422371" y="2464573"/>
            <a:ext cx="7247313" cy="3909328"/>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xmlns="" id="{11E99956-DEF3-4DAB-9C41-389D3C6B06B9}"/>
              </a:ext>
            </a:extLst>
          </p:cNvPr>
          <p:cNvSpPr/>
          <p:nvPr/>
        </p:nvSpPr>
        <p:spPr>
          <a:xfrm>
            <a:off x="838200" y="3691831"/>
            <a:ext cx="3000329" cy="1454811"/>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T Std 45 Book" panose="020B0502020203020204" pitchFamily="34" charset="0"/>
              </a:rPr>
              <a:t>Is this application listening on a port? </a:t>
            </a:r>
          </a:p>
        </p:txBody>
      </p:sp>
      <p:sp>
        <p:nvSpPr>
          <p:cNvPr id="7" name="Rectangle 6">
            <a:extLst>
              <a:ext uri="{FF2B5EF4-FFF2-40B4-BE49-F238E27FC236}">
                <a16:creationId xmlns:a16="http://schemas.microsoft.com/office/drawing/2014/main" xmlns="" id="{FC665B99-38B7-4CAB-A637-7A599E0F31AB}"/>
              </a:ext>
            </a:extLst>
          </p:cNvPr>
          <p:cNvSpPr/>
          <p:nvPr/>
        </p:nvSpPr>
        <p:spPr>
          <a:xfrm>
            <a:off x="838199" y="3691831"/>
            <a:ext cx="3000329" cy="1454811"/>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LT Std 45 Book" panose="020B0502020203020204" pitchFamily="34" charset="0"/>
              </a:rPr>
              <a:t>What do we do next?</a:t>
            </a:r>
          </a:p>
        </p:txBody>
      </p:sp>
    </p:spTree>
    <p:extLst>
      <p:ext uri="{BB962C8B-B14F-4D97-AF65-F5344CB8AC3E}">
        <p14:creationId xmlns:p14="http://schemas.microsoft.com/office/powerpoint/2010/main" xmlns="" val="91194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B7A526-48D2-40BD-8DA9-8610A4025CC6}"/>
              </a:ext>
            </a:extLst>
          </p:cNvPr>
          <p:cNvSpPr>
            <a:spLocks noGrp="1"/>
          </p:cNvSpPr>
          <p:nvPr>
            <p:ph type="title"/>
          </p:nvPr>
        </p:nvSpPr>
        <p:spPr>
          <a:xfrm>
            <a:off x="555813" y="672956"/>
            <a:ext cx="10515600" cy="660486"/>
          </a:xfrm>
        </p:spPr>
        <p:txBody>
          <a:bodyPr/>
          <a:lstStyle/>
          <a:p>
            <a:r>
              <a:rPr lang="en-US" dirty="0"/>
              <a:t>What’s happening on that port?</a:t>
            </a:r>
          </a:p>
        </p:txBody>
      </p:sp>
      <p:sp>
        <p:nvSpPr>
          <p:cNvPr id="3" name="Content Placeholder 2">
            <a:extLst>
              <a:ext uri="{FF2B5EF4-FFF2-40B4-BE49-F238E27FC236}">
                <a16:creationId xmlns:a16="http://schemas.microsoft.com/office/drawing/2014/main" xmlns="" id="{A4828A7D-538A-4E1E-B34C-AF528E7ADAD7}"/>
              </a:ext>
            </a:extLst>
          </p:cNvPr>
          <p:cNvSpPr>
            <a:spLocks noGrp="1"/>
          </p:cNvSpPr>
          <p:nvPr>
            <p:ph idx="1"/>
          </p:nvPr>
        </p:nvSpPr>
        <p:spPr>
          <a:xfrm>
            <a:off x="690283" y="1427571"/>
            <a:ext cx="10515600" cy="3952747"/>
          </a:xfrm>
        </p:spPr>
        <p:txBody>
          <a:bodyPr/>
          <a:lstStyle/>
          <a:p>
            <a:pPr marL="342900" indent="-342900">
              <a:buFont typeface="Arial" panose="020B0604020202020204" pitchFamily="34" charset="0"/>
              <a:buChar char="•"/>
            </a:pPr>
            <a:r>
              <a:rPr lang="en-US" dirty="0"/>
              <a:t>Various tools to help you interrogate an open port</a:t>
            </a:r>
          </a:p>
          <a:p>
            <a:pPr marL="1028700" lvl="1" indent="-342900">
              <a:buFont typeface="Arial" panose="020B0604020202020204" pitchFamily="34" charset="0"/>
              <a:buChar char="•"/>
            </a:pPr>
            <a:r>
              <a:rPr lang="en-US" dirty="0"/>
              <a:t>Nmap</a:t>
            </a:r>
          </a:p>
          <a:p>
            <a:pPr marL="1028700" lvl="1" indent="-342900">
              <a:buFont typeface="Arial" panose="020B0604020202020204" pitchFamily="34" charset="0"/>
              <a:buChar char="•"/>
            </a:pPr>
            <a:r>
              <a:rPr lang="en-US" dirty="0" err="1"/>
              <a:t>Amap</a:t>
            </a:r>
            <a:endParaRPr lang="en-US" dirty="0"/>
          </a:p>
          <a:p>
            <a:pPr marL="1028700" lvl="1" indent="-342900">
              <a:buFont typeface="Arial" panose="020B0604020202020204" pitchFamily="34" charset="0"/>
              <a:buChar char="•"/>
            </a:pPr>
            <a:r>
              <a:rPr lang="en-US" dirty="0" err="1"/>
              <a:t>Netcat</a:t>
            </a:r>
            <a:endParaRPr lang="en-US" dirty="0"/>
          </a:p>
          <a:p>
            <a:pPr marL="1028700" lvl="1" indent="-342900">
              <a:buFont typeface="Arial" panose="020B0604020202020204" pitchFamily="34" charset="0"/>
              <a:buChar char="•"/>
            </a:pPr>
            <a:r>
              <a:rPr lang="en-US" dirty="0"/>
              <a:t>Many more…</a:t>
            </a:r>
          </a:p>
        </p:txBody>
      </p:sp>
      <p:pic>
        <p:nvPicPr>
          <p:cNvPr id="4" name="Picture 3">
            <a:extLst>
              <a:ext uri="{FF2B5EF4-FFF2-40B4-BE49-F238E27FC236}">
                <a16:creationId xmlns:a16="http://schemas.microsoft.com/office/drawing/2014/main" xmlns="" id="{44C56C44-ED2C-4FF9-81E1-E821E04946E6}"/>
              </a:ext>
            </a:extLst>
          </p:cNvPr>
          <p:cNvPicPr>
            <a:picLocks noChangeAspect="1"/>
          </p:cNvPicPr>
          <p:nvPr/>
        </p:nvPicPr>
        <p:blipFill>
          <a:blip r:embed="rId3" cstate="print"/>
          <a:stretch>
            <a:fillRect/>
          </a:stretch>
        </p:blipFill>
        <p:spPr>
          <a:xfrm>
            <a:off x="4523815" y="2358838"/>
            <a:ext cx="6991349" cy="4065529"/>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319940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09709B-A7FA-4057-9573-D7A89C73B391}"/>
              </a:ext>
            </a:extLst>
          </p:cNvPr>
          <p:cNvSpPr>
            <a:spLocks noGrp="1"/>
          </p:cNvSpPr>
          <p:nvPr>
            <p:ph type="title"/>
          </p:nvPr>
        </p:nvSpPr>
        <p:spPr>
          <a:xfrm>
            <a:off x="542366" y="740191"/>
            <a:ext cx="10515600" cy="660486"/>
          </a:xfrm>
        </p:spPr>
        <p:txBody>
          <a:bodyPr/>
          <a:lstStyle/>
          <a:p>
            <a:r>
              <a:rPr lang="en-US" dirty="0"/>
              <a:t>Digging deeper with </a:t>
            </a:r>
            <a:r>
              <a:rPr lang="en-US" dirty="0" err="1"/>
              <a:t>Amap</a:t>
            </a:r>
            <a:endParaRPr lang="en-US" dirty="0"/>
          </a:p>
        </p:txBody>
      </p:sp>
      <p:sp>
        <p:nvSpPr>
          <p:cNvPr id="3" name="Content Placeholder 2">
            <a:extLst>
              <a:ext uri="{FF2B5EF4-FFF2-40B4-BE49-F238E27FC236}">
                <a16:creationId xmlns:a16="http://schemas.microsoft.com/office/drawing/2014/main" xmlns="" id="{06E1A355-4E00-464A-BC91-7B74E467754E}"/>
              </a:ext>
            </a:extLst>
          </p:cNvPr>
          <p:cNvSpPr>
            <a:spLocks noGrp="1"/>
          </p:cNvSpPr>
          <p:nvPr>
            <p:ph idx="1"/>
          </p:nvPr>
        </p:nvSpPr>
        <p:spPr>
          <a:xfrm>
            <a:off x="542366" y="1562041"/>
            <a:ext cx="10515600" cy="3952747"/>
          </a:xfrm>
        </p:spPr>
        <p:txBody>
          <a:bodyPr/>
          <a:lstStyle/>
          <a:p>
            <a:pPr marL="342900" indent="-342900">
              <a:buFont typeface="Arial" panose="020B0604020202020204" pitchFamily="34" charset="0"/>
              <a:buChar char="•"/>
            </a:pPr>
            <a:r>
              <a:rPr lang="en-US" baseline="0" dirty="0" err="1"/>
              <a:t>Amap</a:t>
            </a:r>
            <a:r>
              <a:rPr lang="en-US" baseline="0" dirty="0"/>
              <a:t> is an Application </a:t>
            </a:r>
            <a:r>
              <a:rPr lang="en-US" baseline="0" dirty="0" err="1"/>
              <a:t>MAPper</a:t>
            </a:r>
            <a:endParaRPr lang="en-US" dirty="0"/>
          </a:p>
          <a:p>
            <a:pPr marL="1028700" lvl="1" indent="-342900"/>
            <a:r>
              <a:rPr lang="en-US" dirty="0"/>
              <a:t>Deeper dive than some other tools</a:t>
            </a:r>
          </a:p>
        </p:txBody>
      </p:sp>
      <p:pic>
        <p:nvPicPr>
          <p:cNvPr id="4" name="Picture 3">
            <a:extLst>
              <a:ext uri="{FF2B5EF4-FFF2-40B4-BE49-F238E27FC236}">
                <a16:creationId xmlns:a16="http://schemas.microsoft.com/office/drawing/2014/main" xmlns="" id="{CA6E8657-0531-4DED-BD9F-DDF6A2747B48}"/>
              </a:ext>
            </a:extLst>
          </p:cNvPr>
          <p:cNvPicPr>
            <a:picLocks noChangeAspect="1"/>
          </p:cNvPicPr>
          <p:nvPr/>
        </p:nvPicPr>
        <p:blipFill>
          <a:blip r:embed="rId3" cstate="print"/>
          <a:stretch>
            <a:fillRect/>
          </a:stretch>
        </p:blipFill>
        <p:spPr>
          <a:xfrm>
            <a:off x="434686" y="2831662"/>
            <a:ext cx="11322627" cy="3585658"/>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xmlns="" id="{112C02F9-11C5-4ADC-9C7E-857684659FFF}"/>
              </a:ext>
            </a:extLst>
          </p:cNvPr>
          <p:cNvSpPr/>
          <p:nvPr/>
        </p:nvSpPr>
        <p:spPr>
          <a:xfrm>
            <a:off x="6500899" y="716365"/>
            <a:ext cx="5256414" cy="1245785"/>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T Std 45 Book" panose="020B0502020203020204" pitchFamily="34" charset="0"/>
              </a:rPr>
              <a:t>Did  AMAP help us identify what’s on that port?  </a:t>
            </a:r>
          </a:p>
          <a:p>
            <a:pPr algn="ctr"/>
            <a:r>
              <a:rPr lang="en-US" dirty="0">
                <a:latin typeface="Avenir LT Std 45 Book" panose="020B0502020203020204" pitchFamily="34" charset="0"/>
              </a:rPr>
              <a:t>If so, what? </a:t>
            </a:r>
          </a:p>
        </p:txBody>
      </p:sp>
      <p:sp>
        <p:nvSpPr>
          <p:cNvPr id="6" name="Rectangle 5">
            <a:extLst>
              <a:ext uri="{FF2B5EF4-FFF2-40B4-BE49-F238E27FC236}">
                <a16:creationId xmlns:a16="http://schemas.microsoft.com/office/drawing/2014/main" xmlns="" id="{43E4E0BF-D1E0-4B4D-9A0A-0CE1AAD824A8}"/>
              </a:ext>
            </a:extLst>
          </p:cNvPr>
          <p:cNvSpPr/>
          <p:nvPr/>
        </p:nvSpPr>
        <p:spPr>
          <a:xfrm>
            <a:off x="6500899" y="716364"/>
            <a:ext cx="5256414" cy="1245785"/>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T Std 45 Book" panose="020B0502020203020204" pitchFamily="34" charset="0"/>
              </a:rPr>
              <a:t>How do we dive deeper?</a:t>
            </a:r>
          </a:p>
        </p:txBody>
      </p:sp>
    </p:spTree>
    <p:extLst>
      <p:ext uri="{BB962C8B-B14F-4D97-AF65-F5344CB8AC3E}">
        <p14:creationId xmlns:p14="http://schemas.microsoft.com/office/powerpoint/2010/main" xmlns="" val="203891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1649DB-8D85-4A1C-803D-097B223F2E78}"/>
              </a:ext>
            </a:extLst>
          </p:cNvPr>
          <p:cNvSpPr>
            <a:spLocks noGrp="1"/>
          </p:cNvSpPr>
          <p:nvPr>
            <p:ph type="title"/>
          </p:nvPr>
        </p:nvSpPr>
        <p:spPr>
          <a:xfrm>
            <a:off x="838200" y="481081"/>
            <a:ext cx="10515600" cy="660486"/>
          </a:xfrm>
        </p:spPr>
        <p:txBody>
          <a:bodyPr/>
          <a:lstStyle/>
          <a:p>
            <a:r>
              <a:rPr lang="en-US" dirty="0"/>
              <a:t>Let’s connect and find more</a:t>
            </a:r>
          </a:p>
        </p:txBody>
      </p:sp>
      <p:sp>
        <p:nvSpPr>
          <p:cNvPr id="3" name="Content Placeholder 2">
            <a:extLst>
              <a:ext uri="{FF2B5EF4-FFF2-40B4-BE49-F238E27FC236}">
                <a16:creationId xmlns:a16="http://schemas.microsoft.com/office/drawing/2014/main" xmlns="" id="{9813784F-36A1-4748-810C-788E72C6A3A2}"/>
              </a:ext>
            </a:extLst>
          </p:cNvPr>
          <p:cNvSpPr>
            <a:spLocks noGrp="1"/>
          </p:cNvSpPr>
          <p:nvPr>
            <p:ph idx="1"/>
          </p:nvPr>
        </p:nvSpPr>
        <p:spPr>
          <a:xfrm>
            <a:off x="838200" y="1273400"/>
            <a:ext cx="10515600" cy="3952747"/>
          </a:xfrm>
        </p:spPr>
        <p:txBody>
          <a:bodyPr/>
          <a:lstStyle/>
          <a:p>
            <a:pPr marL="342900" indent="-342900">
              <a:buFont typeface="Arial" panose="020B0604020202020204" pitchFamily="34" charset="0"/>
              <a:buChar char="•"/>
            </a:pPr>
            <a:r>
              <a:rPr lang="en-US" dirty="0"/>
              <a:t>Using </a:t>
            </a:r>
            <a:r>
              <a:rPr lang="en-US" dirty="0" err="1"/>
              <a:t>netcat</a:t>
            </a:r>
            <a:r>
              <a:rPr lang="en-US" dirty="0"/>
              <a:t> we can establish</a:t>
            </a:r>
            <a:r>
              <a:rPr lang="en-US" baseline="0" dirty="0"/>
              <a:t> a raw connection to this port/service</a:t>
            </a:r>
            <a:endParaRPr lang="en-US" sz="2000" baseline="0" dirty="0"/>
          </a:p>
          <a:p>
            <a:pPr marL="342900" indent="-342900">
              <a:buFont typeface="Arial" panose="020B0604020202020204" pitchFamily="34" charset="0"/>
              <a:buChar char="•"/>
            </a:pPr>
            <a:endParaRPr lang="en-US" sz="2000" baseline="0" dirty="0"/>
          </a:p>
          <a:p>
            <a:endParaRPr lang="en-US" sz="2000" dirty="0"/>
          </a:p>
          <a:p>
            <a:endParaRPr lang="en-US" sz="2000" dirty="0"/>
          </a:p>
          <a:p>
            <a:pPr marL="342900" indent="-342900">
              <a:buFont typeface="Arial" panose="020B0604020202020204" pitchFamily="34" charset="0"/>
              <a:buChar char="•"/>
            </a:pPr>
            <a:r>
              <a:rPr lang="en-US" dirty="0"/>
              <a:t>Pretty obvious here isn’t it? Type HELP</a:t>
            </a:r>
          </a:p>
        </p:txBody>
      </p:sp>
      <p:pic>
        <p:nvPicPr>
          <p:cNvPr id="4" name="Picture 3">
            <a:extLst>
              <a:ext uri="{FF2B5EF4-FFF2-40B4-BE49-F238E27FC236}">
                <a16:creationId xmlns:a16="http://schemas.microsoft.com/office/drawing/2014/main" xmlns="" id="{65829232-8AEF-4C17-A30D-C2EE0BACECE5}"/>
              </a:ext>
            </a:extLst>
          </p:cNvPr>
          <p:cNvPicPr>
            <a:picLocks noChangeAspect="1"/>
          </p:cNvPicPr>
          <p:nvPr/>
        </p:nvPicPr>
        <p:blipFill>
          <a:blip r:embed="rId3" cstate="print"/>
          <a:stretch>
            <a:fillRect/>
          </a:stretch>
        </p:blipFill>
        <p:spPr>
          <a:xfrm>
            <a:off x="564053" y="1905833"/>
            <a:ext cx="10789747" cy="701095"/>
          </a:xfrm>
          <a:prstGeom prst="rect">
            <a:avLst/>
          </a:prstGeom>
          <a:ln w="127000" cap="sq">
            <a:solidFill>
              <a:srgbClr val="283144"/>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xmlns="" id="{CD15273D-11D7-4A3D-8331-853B4FC2937B}"/>
              </a:ext>
            </a:extLst>
          </p:cNvPr>
          <p:cNvPicPr>
            <a:picLocks noChangeAspect="1"/>
          </p:cNvPicPr>
          <p:nvPr/>
        </p:nvPicPr>
        <p:blipFill>
          <a:blip r:embed="rId4" cstate="print"/>
          <a:stretch>
            <a:fillRect/>
          </a:stretch>
        </p:blipFill>
        <p:spPr>
          <a:xfrm>
            <a:off x="7127298" y="3320507"/>
            <a:ext cx="4226502" cy="3112621"/>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
        <p:nvSpPr>
          <p:cNvPr id="7" name="Rectangle 6">
            <a:extLst>
              <a:ext uri="{FF2B5EF4-FFF2-40B4-BE49-F238E27FC236}">
                <a16:creationId xmlns:a16="http://schemas.microsoft.com/office/drawing/2014/main" xmlns="" id="{1B9D2095-0F8F-475E-9B24-14635808ACE0}"/>
              </a:ext>
            </a:extLst>
          </p:cNvPr>
          <p:cNvSpPr/>
          <p:nvPr/>
        </p:nvSpPr>
        <p:spPr>
          <a:xfrm>
            <a:off x="991472" y="3771336"/>
            <a:ext cx="5256414" cy="1454811"/>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LT Std 45 Book" panose="020B0502020203020204" pitchFamily="34" charset="0"/>
              </a:rPr>
              <a:t>What is this?  What should we do next?</a:t>
            </a:r>
          </a:p>
        </p:txBody>
      </p:sp>
    </p:spTree>
    <p:extLst>
      <p:ext uri="{BB962C8B-B14F-4D97-AF65-F5344CB8AC3E}">
        <p14:creationId xmlns:p14="http://schemas.microsoft.com/office/powerpoint/2010/main" xmlns="" val="40345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2E1CB6-1455-475E-AD00-BF51DE0ED6C5}"/>
              </a:ext>
            </a:extLst>
          </p:cNvPr>
          <p:cNvSpPr>
            <a:spLocks noGrp="1"/>
          </p:cNvSpPr>
          <p:nvPr>
            <p:ph type="title"/>
          </p:nvPr>
        </p:nvSpPr>
        <p:spPr>
          <a:xfrm>
            <a:off x="838200" y="770923"/>
            <a:ext cx="10515600" cy="660486"/>
          </a:xfrm>
        </p:spPr>
        <p:txBody>
          <a:bodyPr/>
          <a:lstStyle/>
          <a:p>
            <a:r>
              <a:rPr lang="en-US" dirty="0"/>
              <a:t>It accepts input</a:t>
            </a:r>
          </a:p>
        </p:txBody>
      </p:sp>
      <p:sp>
        <p:nvSpPr>
          <p:cNvPr id="3" name="Content Placeholder 2">
            <a:extLst>
              <a:ext uri="{FF2B5EF4-FFF2-40B4-BE49-F238E27FC236}">
                <a16:creationId xmlns:a16="http://schemas.microsoft.com/office/drawing/2014/main" xmlns="" id="{65DF0641-1EC7-4166-A993-CCFF4C0AE7B4}"/>
              </a:ext>
            </a:extLst>
          </p:cNvPr>
          <p:cNvSpPr>
            <a:spLocks noGrp="1"/>
          </p:cNvSpPr>
          <p:nvPr>
            <p:ph idx="1"/>
          </p:nvPr>
        </p:nvSpPr>
        <p:spPr>
          <a:xfrm>
            <a:off x="865877" y="1498505"/>
            <a:ext cx="10515600" cy="3952747"/>
          </a:xfrm>
        </p:spPr>
        <p:txBody>
          <a:bodyPr/>
          <a:lstStyle/>
          <a:p>
            <a:pPr marL="342900" indent="-342900">
              <a:buFont typeface="Arial" panose="020B0604020202020204" pitchFamily="34" charset="0"/>
              <a:buChar char="•"/>
            </a:pPr>
            <a:r>
              <a:rPr lang="en-US" dirty="0"/>
              <a:t>Seems at least one of these commands accepts text input: </a:t>
            </a:r>
          </a:p>
        </p:txBody>
      </p:sp>
      <p:pic>
        <p:nvPicPr>
          <p:cNvPr id="5" name="Picture 4">
            <a:extLst>
              <a:ext uri="{FF2B5EF4-FFF2-40B4-BE49-F238E27FC236}">
                <a16:creationId xmlns:a16="http://schemas.microsoft.com/office/drawing/2014/main" xmlns="" id="{8BC5F9D9-C979-48A0-8FD4-4087D282D3AB}"/>
              </a:ext>
            </a:extLst>
          </p:cNvPr>
          <p:cNvPicPr>
            <a:picLocks noChangeAspect="1"/>
          </p:cNvPicPr>
          <p:nvPr/>
        </p:nvPicPr>
        <p:blipFill rotWithShape="1">
          <a:blip r:embed="rId3" cstate="print"/>
          <a:srcRect l="774" b="4380"/>
          <a:stretch/>
        </p:blipFill>
        <p:spPr>
          <a:xfrm>
            <a:off x="2576943" y="2522920"/>
            <a:ext cx="7093467" cy="1554536"/>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
        <p:nvSpPr>
          <p:cNvPr id="6" name="Rectangle 5">
            <a:extLst>
              <a:ext uri="{FF2B5EF4-FFF2-40B4-BE49-F238E27FC236}">
                <a16:creationId xmlns:a16="http://schemas.microsoft.com/office/drawing/2014/main" xmlns="" id="{ECF65F52-89D2-4D30-9ED2-335BDA58C282}"/>
              </a:ext>
            </a:extLst>
          </p:cNvPr>
          <p:cNvSpPr/>
          <p:nvPr/>
        </p:nvSpPr>
        <p:spPr>
          <a:xfrm>
            <a:off x="3467793" y="4919377"/>
            <a:ext cx="5256414" cy="1454811"/>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LT Std 45 Book" panose="020B0502020203020204" pitchFamily="34" charset="0"/>
              </a:rPr>
              <a:t>What can we do to try and fuzz this manually? </a:t>
            </a:r>
          </a:p>
        </p:txBody>
      </p:sp>
    </p:spTree>
    <p:extLst>
      <p:ext uri="{BB962C8B-B14F-4D97-AF65-F5344CB8AC3E}">
        <p14:creationId xmlns:p14="http://schemas.microsoft.com/office/powerpoint/2010/main" xmlns="" val="20578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BC0DFF-77F8-4F80-BC96-2F30DADA7ECB}"/>
              </a:ext>
            </a:extLst>
          </p:cNvPr>
          <p:cNvSpPr>
            <a:spLocks noGrp="1"/>
          </p:cNvSpPr>
          <p:nvPr>
            <p:ph type="title"/>
          </p:nvPr>
        </p:nvSpPr>
        <p:spPr>
          <a:xfrm>
            <a:off x="838200" y="853202"/>
            <a:ext cx="10515600" cy="660486"/>
          </a:xfrm>
        </p:spPr>
        <p:txBody>
          <a:bodyPr/>
          <a:lstStyle/>
          <a:p>
            <a:r>
              <a:rPr lang="en-US" dirty="0"/>
              <a:t>Can we overflow</a:t>
            </a:r>
            <a:r>
              <a:rPr lang="en-US" baseline="0" dirty="0"/>
              <a:t> the buffer?</a:t>
            </a:r>
            <a:endParaRPr lang="en-US" dirty="0"/>
          </a:p>
        </p:txBody>
      </p:sp>
      <p:sp>
        <p:nvSpPr>
          <p:cNvPr id="3" name="Content Placeholder 2">
            <a:extLst>
              <a:ext uri="{FF2B5EF4-FFF2-40B4-BE49-F238E27FC236}">
                <a16:creationId xmlns:a16="http://schemas.microsoft.com/office/drawing/2014/main" xmlns="" id="{FF4F2D30-786E-4348-AEB1-1072A9BE6D25}"/>
              </a:ext>
            </a:extLst>
          </p:cNvPr>
          <p:cNvSpPr>
            <a:spLocks noGrp="1"/>
          </p:cNvSpPr>
          <p:nvPr>
            <p:ph idx="1"/>
          </p:nvPr>
        </p:nvSpPr>
        <p:spPr>
          <a:xfrm>
            <a:off x="821671" y="1589787"/>
            <a:ext cx="10515600" cy="3952747"/>
          </a:xfrm>
        </p:spPr>
        <p:txBody>
          <a:bodyPr>
            <a:normAutofit fontScale="92500"/>
          </a:bodyPr>
          <a:lstStyle/>
          <a:p>
            <a:pPr marL="342900" indent="-342900">
              <a:buFont typeface="Arial" panose="020B0604020202020204" pitchFamily="34" charset="0"/>
              <a:buChar char="•"/>
            </a:pPr>
            <a:r>
              <a:rPr lang="en-US" dirty="0"/>
              <a:t>Let’s throw some characters in there and see…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Let’s check the server and see if we have any errors.  Nope, let’s try more…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Okay, this is going to take a while.</a:t>
            </a:r>
          </a:p>
        </p:txBody>
      </p:sp>
      <p:pic>
        <p:nvPicPr>
          <p:cNvPr id="4" name="Picture 3">
            <a:extLst>
              <a:ext uri="{FF2B5EF4-FFF2-40B4-BE49-F238E27FC236}">
                <a16:creationId xmlns:a16="http://schemas.microsoft.com/office/drawing/2014/main" xmlns="" id="{617876D6-B584-4E23-AF3D-22A5504D3B42}"/>
              </a:ext>
            </a:extLst>
          </p:cNvPr>
          <p:cNvPicPr>
            <a:picLocks noChangeAspect="1"/>
          </p:cNvPicPr>
          <p:nvPr/>
        </p:nvPicPr>
        <p:blipFill rotWithShape="1">
          <a:blip r:embed="rId3" cstate="print"/>
          <a:srcRect b="12093"/>
          <a:stretch/>
        </p:blipFill>
        <p:spPr>
          <a:xfrm>
            <a:off x="495663" y="2120830"/>
            <a:ext cx="11167616" cy="997051"/>
          </a:xfrm>
          <a:prstGeom prst="rect">
            <a:avLst/>
          </a:prstGeom>
          <a:ln w="127000" cap="sq">
            <a:solidFill>
              <a:srgbClr val="283144"/>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xmlns="" id="{DBBA6BBC-40F0-4F4B-9A65-EBC5BF3F0D45}"/>
              </a:ext>
            </a:extLst>
          </p:cNvPr>
          <p:cNvPicPr>
            <a:picLocks noChangeAspect="1"/>
          </p:cNvPicPr>
          <p:nvPr/>
        </p:nvPicPr>
        <p:blipFill>
          <a:blip r:embed="rId4" cstate="print"/>
          <a:stretch>
            <a:fillRect/>
          </a:stretch>
        </p:blipFill>
        <p:spPr>
          <a:xfrm>
            <a:off x="355283" y="3938871"/>
            <a:ext cx="11481433" cy="734724"/>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
        <p:nvSpPr>
          <p:cNvPr id="6" name="Rectangle 5">
            <a:extLst>
              <a:ext uri="{FF2B5EF4-FFF2-40B4-BE49-F238E27FC236}">
                <a16:creationId xmlns:a16="http://schemas.microsoft.com/office/drawing/2014/main" xmlns="" id="{836323D5-5866-4589-90CC-E332B9CD835F}"/>
              </a:ext>
            </a:extLst>
          </p:cNvPr>
          <p:cNvSpPr/>
          <p:nvPr/>
        </p:nvSpPr>
        <p:spPr>
          <a:xfrm>
            <a:off x="6079471" y="5146241"/>
            <a:ext cx="5256414" cy="1454811"/>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LT Std 45 Book" panose="020B0502020203020204" pitchFamily="34" charset="0"/>
              </a:rPr>
              <a:t>What can we do to help test for overflows?</a:t>
            </a:r>
          </a:p>
        </p:txBody>
      </p:sp>
    </p:spTree>
    <p:extLst>
      <p:ext uri="{BB962C8B-B14F-4D97-AF65-F5344CB8AC3E}">
        <p14:creationId xmlns:p14="http://schemas.microsoft.com/office/powerpoint/2010/main" xmlns="" val="51540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Objectives (Continued)</a:t>
            </a:r>
          </a:p>
        </p:txBody>
      </p:sp>
      <p:sp>
        <p:nvSpPr>
          <p:cNvPr id="3" name="Content Placeholder 2"/>
          <p:cNvSpPr>
            <a:spLocks noGrp="1"/>
          </p:cNvSpPr>
          <p:nvPr>
            <p:ph idx="1"/>
          </p:nvPr>
        </p:nvSpPr>
        <p:spPr>
          <a:xfrm>
            <a:off x="838200" y="1804086"/>
            <a:ext cx="10515600" cy="4955059"/>
          </a:xfrm>
        </p:spPr>
        <p:txBody>
          <a:bodyPr>
            <a:normAutofit/>
          </a:bodyPr>
          <a:lstStyle/>
          <a:p>
            <a:r>
              <a:rPr lang="en-US" dirty="0"/>
              <a:t>Students will also be able to:</a:t>
            </a:r>
          </a:p>
          <a:p>
            <a:pPr marL="342900" indent="-342900">
              <a:buFont typeface="Arial" panose="020B0604020202020204" pitchFamily="34" charset="0"/>
              <a:buChar char="•"/>
            </a:pPr>
            <a:r>
              <a:rPr lang="en-US" dirty="0"/>
              <a:t>Analyze network traffic and tunneling protocols for offensive and defensive measures</a:t>
            </a:r>
          </a:p>
          <a:p>
            <a:pPr marL="342900" indent="-342900">
              <a:buFont typeface="Arial" panose="020B0604020202020204" pitchFamily="34" charset="0"/>
              <a:buChar char="•"/>
            </a:pPr>
            <a:r>
              <a:rPr lang="en-US" dirty="0"/>
              <a:t>Plan non-participative operations using commonly used tools, techniques and procedures (TTPs)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xmlns="" val="1857034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79D31-FB7F-43BF-B99F-CE314A788654}"/>
              </a:ext>
            </a:extLst>
          </p:cNvPr>
          <p:cNvSpPr>
            <a:spLocks noGrp="1"/>
          </p:cNvSpPr>
          <p:nvPr>
            <p:ph type="title"/>
          </p:nvPr>
        </p:nvSpPr>
        <p:spPr>
          <a:xfrm>
            <a:off x="838200" y="756511"/>
            <a:ext cx="10515600" cy="660486"/>
          </a:xfrm>
        </p:spPr>
        <p:txBody>
          <a:bodyPr/>
          <a:lstStyle/>
          <a:p>
            <a:r>
              <a:rPr lang="en-US" dirty="0"/>
              <a:t>Python to the rescue</a:t>
            </a:r>
          </a:p>
        </p:txBody>
      </p:sp>
      <p:sp>
        <p:nvSpPr>
          <p:cNvPr id="3" name="Content Placeholder 2">
            <a:extLst>
              <a:ext uri="{FF2B5EF4-FFF2-40B4-BE49-F238E27FC236}">
                <a16:creationId xmlns:a16="http://schemas.microsoft.com/office/drawing/2014/main" xmlns="" id="{F8C47266-F751-4E6B-9F04-2E518685DE90}"/>
              </a:ext>
            </a:extLst>
          </p:cNvPr>
          <p:cNvSpPr>
            <a:spLocks noGrp="1"/>
          </p:cNvSpPr>
          <p:nvPr>
            <p:ph idx="1"/>
          </p:nvPr>
        </p:nvSpPr>
        <p:spPr>
          <a:xfrm>
            <a:off x="838200" y="1473591"/>
            <a:ext cx="10515600" cy="3952747"/>
          </a:xfrm>
        </p:spPr>
        <p:txBody>
          <a:bodyPr/>
          <a:lstStyle/>
          <a:p>
            <a:pPr marL="342900" indent="-342900">
              <a:buFont typeface="Arial" panose="020B0604020202020204" pitchFamily="34" charset="0"/>
              <a:buChar char="•"/>
            </a:pPr>
            <a:r>
              <a:rPr lang="en-US" dirty="0" smtClean="0"/>
              <a:t>We have the option of typing “random” characters for days, but let’s use Python</a:t>
            </a:r>
            <a:r>
              <a:rPr lang="en-US" baseline="0" dirty="0" smtClean="0"/>
              <a:t> to automate the task for us.</a:t>
            </a:r>
            <a:endParaRPr lang="en-US" baseline="0" dirty="0"/>
          </a:p>
        </p:txBody>
      </p:sp>
      <p:sp>
        <p:nvSpPr>
          <p:cNvPr id="9" name="Arrow: Right 8">
            <a:extLst>
              <a:ext uri="{FF2B5EF4-FFF2-40B4-BE49-F238E27FC236}">
                <a16:creationId xmlns:a16="http://schemas.microsoft.com/office/drawing/2014/main" xmlns="" id="{32786C3C-08FE-4996-9A67-F3D06EF108DB}"/>
              </a:ext>
            </a:extLst>
          </p:cNvPr>
          <p:cNvSpPr/>
          <p:nvPr/>
        </p:nvSpPr>
        <p:spPr>
          <a:xfrm>
            <a:off x="1716066" y="6225709"/>
            <a:ext cx="1941533" cy="435076"/>
          </a:xfrm>
          <a:prstGeom prst="rightArrow">
            <a:avLst/>
          </a:prstGeom>
          <a:solidFill>
            <a:srgbClr val="6A152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latin typeface="Avenir LT Std 35 Light" panose="020B0402020203020204" pitchFamily="34" charset="0"/>
              </a:rPr>
              <a:t>send it</a:t>
            </a:r>
          </a:p>
        </p:txBody>
      </p:sp>
      <p:sp>
        <p:nvSpPr>
          <p:cNvPr id="15" name="Arrow: Right 8">
            <a:extLst>
              <a:ext uri="{FF2B5EF4-FFF2-40B4-BE49-F238E27FC236}">
                <a16:creationId xmlns:a16="http://schemas.microsoft.com/office/drawing/2014/main" xmlns="" id="{32786C3C-08FE-4996-9A67-F3D06EF108DB}"/>
              </a:ext>
            </a:extLst>
          </p:cNvPr>
          <p:cNvSpPr/>
          <p:nvPr/>
        </p:nvSpPr>
        <p:spPr>
          <a:xfrm>
            <a:off x="1730680" y="5651599"/>
            <a:ext cx="1941533" cy="435076"/>
          </a:xfrm>
          <a:prstGeom prst="rightArrow">
            <a:avLst/>
          </a:prstGeom>
          <a:solidFill>
            <a:srgbClr val="6A152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latin typeface="Avenir LT Std 35 Light" panose="020B0402020203020204" pitchFamily="34" charset="0"/>
              </a:rPr>
              <a:t>context manager</a:t>
            </a:r>
            <a:endParaRPr lang="en-US" sz="1600" dirty="0">
              <a:latin typeface="Avenir LT Std 35 Light" panose="020B0402020203020204" pitchFamily="34" charset="0"/>
            </a:endParaRPr>
          </a:p>
        </p:txBody>
      </p:sp>
      <p:sp>
        <p:nvSpPr>
          <p:cNvPr id="16" name="Arrow: Right 8">
            <a:extLst>
              <a:ext uri="{FF2B5EF4-FFF2-40B4-BE49-F238E27FC236}">
                <a16:creationId xmlns:a16="http://schemas.microsoft.com/office/drawing/2014/main" xmlns="" id="{32786C3C-08FE-4996-9A67-F3D06EF108DB}"/>
              </a:ext>
            </a:extLst>
          </p:cNvPr>
          <p:cNvSpPr/>
          <p:nvPr/>
        </p:nvSpPr>
        <p:spPr>
          <a:xfrm>
            <a:off x="1705627" y="4987721"/>
            <a:ext cx="1941533" cy="435076"/>
          </a:xfrm>
          <a:prstGeom prst="rightArrow">
            <a:avLst/>
          </a:prstGeom>
          <a:solidFill>
            <a:srgbClr val="6A152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latin typeface="Avenir LT Std 35 Light" panose="020B0402020203020204" pitchFamily="34" charset="0"/>
              </a:rPr>
              <a:t>debug test</a:t>
            </a:r>
            <a:endParaRPr lang="en-US" sz="1600" dirty="0">
              <a:latin typeface="Avenir LT Std 35 Light" panose="020B0402020203020204" pitchFamily="34" charset="0"/>
            </a:endParaRPr>
          </a:p>
        </p:txBody>
      </p:sp>
      <p:sp>
        <p:nvSpPr>
          <p:cNvPr id="18" name="Arrow: Right 8">
            <a:extLst>
              <a:ext uri="{FF2B5EF4-FFF2-40B4-BE49-F238E27FC236}">
                <a16:creationId xmlns:a16="http://schemas.microsoft.com/office/drawing/2014/main" xmlns="" id="{32786C3C-08FE-4996-9A67-F3D06EF108DB}"/>
              </a:ext>
            </a:extLst>
          </p:cNvPr>
          <p:cNvSpPr/>
          <p:nvPr/>
        </p:nvSpPr>
        <p:spPr>
          <a:xfrm>
            <a:off x="1720241" y="4426137"/>
            <a:ext cx="1941533" cy="435076"/>
          </a:xfrm>
          <a:prstGeom prst="rightArrow">
            <a:avLst/>
          </a:prstGeom>
          <a:solidFill>
            <a:srgbClr val="6A152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latin typeface="Avenir LT Std 35 Light" panose="020B0402020203020204" pitchFamily="34" charset="0"/>
              </a:rPr>
              <a:t>buffer</a:t>
            </a:r>
            <a:endParaRPr lang="en-US" sz="1600" dirty="0">
              <a:latin typeface="Avenir LT Std 35 Light" panose="020B0402020203020204" pitchFamily="34" charset="0"/>
            </a:endParaRPr>
          </a:p>
        </p:txBody>
      </p:sp>
      <p:sp>
        <p:nvSpPr>
          <p:cNvPr id="20" name="Arrow: Right 8">
            <a:extLst>
              <a:ext uri="{FF2B5EF4-FFF2-40B4-BE49-F238E27FC236}">
                <a16:creationId xmlns:a16="http://schemas.microsoft.com/office/drawing/2014/main" xmlns="" id="{32786C3C-08FE-4996-9A67-F3D06EF108DB}"/>
              </a:ext>
            </a:extLst>
          </p:cNvPr>
          <p:cNvSpPr/>
          <p:nvPr/>
        </p:nvSpPr>
        <p:spPr>
          <a:xfrm>
            <a:off x="1743205" y="3785221"/>
            <a:ext cx="1941533" cy="435076"/>
          </a:xfrm>
          <a:prstGeom prst="rightArrow">
            <a:avLst/>
          </a:prstGeom>
          <a:solidFill>
            <a:srgbClr val="6A152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latin typeface="Avenir LT Std 35 Light" panose="020B0402020203020204" pitchFamily="34" charset="0"/>
              </a:rPr>
              <a:t>variables</a:t>
            </a:r>
            <a:endParaRPr lang="en-US" sz="1600" dirty="0">
              <a:latin typeface="Avenir LT Std 35 Light" panose="020B0402020203020204" pitchFamily="34" charset="0"/>
            </a:endParaRPr>
          </a:p>
        </p:txBody>
      </p:sp>
      <p:sp>
        <p:nvSpPr>
          <p:cNvPr id="21" name="Arrow: Right 8">
            <a:extLst>
              <a:ext uri="{FF2B5EF4-FFF2-40B4-BE49-F238E27FC236}">
                <a16:creationId xmlns:a16="http://schemas.microsoft.com/office/drawing/2014/main" xmlns="" id="{32786C3C-08FE-4996-9A67-F3D06EF108DB}"/>
              </a:ext>
            </a:extLst>
          </p:cNvPr>
          <p:cNvSpPr/>
          <p:nvPr/>
        </p:nvSpPr>
        <p:spPr>
          <a:xfrm>
            <a:off x="1718154" y="3158920"/>
            <a:ext cx="1941533" cy="435076"/>
          </a:xfrm>
          <a:prstGeom prst="rightArrow">
            <a:avLst/>
          </a:prstGeom>
          <a:solidFill>
            <a:srgbClr val="6A152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latin typeface="Avenir LT Std 35 Light" panose="020B0402020203020204" pitchFamily="34" charset="0"/>
              </a:rPr>
              <a:t>import</a:t>
            </a:r>
            <a:endParaRPr lang="en-US" sz="1600" dirty="0">
              <a:latin typeface="Avenir LT Std 35 Light" panose="020B0402020203020204" pitchFamily="34" charset="0"/>
            </a:endParaRPr>
          </a:p>
        </p:txBody>
      </p:sp>
      <p:sp>
        <p:nvSpPr>
          <p:cNvPr id="22" name="Arrow: Right 8">
            <a:extLst>
              <a:ext uri="{FF2B5EF4-FFF2-40B4-BE49-F238E27FC236}">
                <a16:creationId xmlns:a16="http://schemas.microsoft.com/office/drawing/2014/main" xmlns="" id="{32786C3C-08FE-4996-9A67-F3D06EF108DB}"/>
              </a:ext>
            </a:extLst>
          </p:cNvPr>
          <p:cNvSpPr/>
          <p:nvPr/>
        </p:nvSpPr>
        <p:spPr>
          <a:xfrm>
            <a:off x="1718154" y="2520093"/>
            <a:ext cx="1941533" cy="435076"/>
          </a:xfrm>
          <a:prstGeom prst="rightArrow">
            <a:avLst/>
          </a:prstGeom>
          <a:solidFill>
            <a:srgbClr val="6A1522"/>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latin typeface="Avenir LT Std 35 Light" panose="020B0402020203020204" pitchFamily="34" charset="0"/>
              </a:rPr>
              <a:t>shebang</a:t>
            </a:r>
            <a:endParaRPr lang="en-US" sz="1600" dirty="0">
              <a:latin typeface="Avenir LT Std 35 Light" panose="020B0402020203020204" pitchFamily="34" charset="0"/>
            </a:endParaRPr>
          </a:p>
        </p:txBody>
      </p:sp>
      <p:pic>
        <p:nvPicPr>
          <p:cNvPr id="1028" name="Picture 4" descr="C:\Users\Student\Downloads\image (1).png"/>
          <p:cNvPicPr>
            <a:picLocks noChangeAspect="1" noChangeArrowheads="1"/>
          </p:cNvPicPr>
          <p:nvPr/>
        </p:nvPicPr>
        <p:blipFill>
          <a:blip r:embed="rId3" cstate="print"/>
          <a:srcRect/>
          <a:stretch>
            <a:fillRect/>
          </a:stretch>
        </p:blipFill>
        <p:spPr bwMode="auto">
          <a:xfrm>
            <a:off x="3869797" y="2580362"/>
            <a:ext cx="5362759" cy="3958227"/>
          </a:xfrm>
          <a:prstGeom prst="rect">
            <a:avLst/>
          </a:prstGeom>
          <a:ln w="127000" cap="sq">
            <a:solidFill>
              <a:schemeClr val="bg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464963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C67299-9295-4803-81D7-B3828B70FC9C}"/>
              </a:ext>
            </a:extLst>
          </p:cNvPr>
          <p:cNvSpPr>
            <a:spLocks noGrp="1"/>
          </p:cNvSpPr>
          <p:nvPr>
            <p:ph type="title"/>
          </p:nvPr>
        </p:nvSpPr>
        <p:spPr/>
        <p:txBody>
          <a:bodyPr/>
          <a:lstStyle/>
          <a:p>
            <a:r>
              <a:rPr lang="en-US" dirty="0"/>
              <a:t>Does it work?</a:t>
            </a:r>
          </a:p>
        </p:txBody>
      </p:sp>
      <p:sp>
        <p:nvSpPr>
          <p:cNvPr id="3" name="Content Placeholder 2">
            <a:extLst>
              <a:ext uri="{FF2B5EF4-FFF2-40B4-BE49-F238E27FC236}">
                <a16:creationId xmlns:a16="http://schemas.microsoft.com/office/drawing/2014/main" xmlns="" id="{F842FC0F-4F84-458A-A64C-A87826E729A3}"/>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Let’s run it against the application</a:t>
            </a:r>
            <a:r>
              <a:rPr lang="en-US" sz="2800" baseline="0" dirty="0"/>
              <a:t> and see if anything falls over.</a:t>
            </a:r>
          </a:p>
        </p:txBody>
      </p:sp>
      <p:pic>
        <p:nvPicPr>
          <p:cNvPr id="4" name="Picture 3">
            <a:extLst>
              <a:ext uri="{FF2B5EF4-FFF2-40B4-BE49-F238E27FC236}">
                <a16:creationId xmlns:a16="http://schemas.microsoft.com/office/drawing/2014/main" xmlns="" id="{DFE30D75-FD43-46A7-8A57-BFD8E8B2109A}"/>
              </a:ext>
            </a:extLst>
          </p:cNvPr>
          <p:cNvPicPr>
            <a:picLocks noChangeAspect="1"/>
          </p:cNvPicPr>
          <p:nvPr/>
        </p:nvPicPr>
        <p:blipFill rotWithShape="1">
          <a:blip r:embed="rId3" cstate="print"/>
          <a:srcRect t="4075"/>
          <a:stretch/>
        </p:blipFill>
        <p:spPr>
          <a:xfrm>
            <a:off x="1047748" y="2585084"/>
            <a:ext cx="7508326" cy="1687832"/>
          </a:xfrm>
          <a:prstGeom prst="rect">
            <a:avLst/>
          </a:prstGeom>
          <a:ln w="127000" cap="sq">
            <a:solidFill>
              <a:srgbClr val="283144"/>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xmlns="" id="{619FFE1A-85AF-48CF-BAD8-8151B0A14DEF}"/>
              </a:ext>
            </a:extLst>
          </p:cNvPr>
          <p:cNvPicPr>
            <a:picLocks noChangeAspect="1"/>
          </p:cNvPicPr>
          <p:nvPr/>
        </p:nvPicPr>
        <p:blipFill rotWithShape="1">
          <a:blip r:embed="rId4" cstate="print"/>
          <a:srcRect l="862"/>
          <a:stretch/>
        </p:blipFill>
        <p:spPr>
          <a:xfrm>
            <a:off x="1047748" y="4726406"/>
            <a:ext cx="9829802" cy="1293291"/>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627797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F2D338-441C-45A7-922A-496B8E2021AA}"/>
              </a:ext>
            </a:extLst>
          </p:cNvPr>
          <p:cNvSpPr>
            <a:spLocks noGrp="1"/>
          </p:cNvSpPr>
          <p:nvPr>
            <p:ph type="title"/>
          </p:nvPr>
        </p:nvSpPr>
        <p:spPr/>
        <p:txBody>
          <a:bodyPr/>
          <a:lstStyle/>
          <a:p>
            <a:r>
              <a:rPr lang="en-US" dirty="0"/>
              <a:t>We can definitely do it this time</a:t>
            </a:r>
          </a:p>
        </p:txBody>
      </p:sp>
      <p:sp>
        <p:nvSpPr>
          <p:cNvPr id="3" name="Content Placeholder 2">
            <a:extLst>
              <a:ext uri="{FF2B5EF4-FFF2-40B4-BE49-F238E27FC236}">
                <a16:creationId xmlns:a16="http://schemas.microsoft.com/office/drawing/2014/main" xmlns="" id="{C0742389-17B0-44C1-8791-8A643D759647}"/>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Let’s increase the buffer size slightly…</a:t>
            </a:r>
          </a:p>
        </p:txBody>
      </p:sp>
      <p:pic>
        <p:nvPicPr>
          <p:cNvPr id="5" name="Picture 4">
            <a:extLst>
              <a:ext uri="{FF2B5EF4-FFF2-40B4-BE49-F238E27FC236}">
                <a16:creationId xmlns:a16="http://schemas.microsoft.com/office/drawing/2014/main" xmlns="" id="{27C711F3-0F00-42CD-B7C9-E9B060E78A10}"/>
              </a:ext>
            </a:extLst>
          </p:cNvPr>
          <p:cNvPicPr>
            <a:picLocks noChangeAspect="1"/>
          </p:cNvPicPr>
          <p:nvPr/>
        </p:nvPicPr>
        <p:blipFill>
          <a:blip r:embed="rId3" cstate="print"/>
          <a:stretch>
            <a:fillRect/>
          </a:stretch>
        </p:blipFill>
        <p:spPr>
          <a:xfrm>
            <a:off x="1177089" y="2728025"/>
            <a:ext cx="9837821" cy="700975"/>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3344833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9B6A0-85FD-4742-BA7A-44506438EB51}"/>
              </a:ext>
            </a:extLst>
          </p:cNvPr>
          <p:cNvSpPr>
            <a:spLocks noGrp="1"/>
          </p:cNvSpPr>
          <p:nvPr>
            <p:ph type="title"/>
          </p:nvPr>
        </p:nvSpPr>
        <p:spPr>
          <a:xfrm>
            <a:off x="838200" y="850457"/>
            <a:ext cx="10515600" cy="660486"/>
          </a:xfrm>
        </p:spPr>
        <p:txBody>
          <a:bodyPr/>
          <a:lstStyle/>
          <a:p>
            <a:r>
              <a:rPr lang="en-US" dirty="0"/>
              <a:t>It fell over</a:t>
            </a:r>
          </a:p>
        </p:txBody>
      </p:sp>
      <p:sp>
        <p:nvSpPr>
          <p:cNvPr id="3" name="Content Placeholder 2">
            <a:extLst>
              <a:ext uri="{FF2B5EF4-FFF2-40B4-BE49-F238E27FC236}">
                <a16:creationId xmlns:a16="http://schemas.microsoft.com/office/drawing/2014/main" xmlns="" id="{780F0401-4158-475E-9949-C0EC785A1C3D}"/>
              </a:ext>
            </a:extLst>
          </p:cNvPr>
          <p:cNvSpPr>
            <a:spLocks noGrp="1"/>
          </p:cNvSpPr>
          <p:nvPr>
            <p:ph idx="1"/>
          </p:nvPr>
        </p:nvSpPr>
        <p:spPr>
          <a:xfrm>
            <a:off x="1026459" y="1533308"/>
            <a:ext cx="10515600" cy="3952747"/>
          </a:xfrm>
        </p:spPr>
        <p:txBody>
          <a:bodyPr>
            <a:normAutofit/>
          </a:bodyPr>
          <a:lstStyle/>
          <a:p>
            <a:pPr marL="342900" indent="-342900">
              <a:buFont typeface="Arial" panose="020B0604020202020204" pitchFamily="34" charset="0"/>
              <a:buChar char="•"/>
            </a:pPr>
            <a:r>
              <a:rPr lang="en-US" sz="2800" dirty="0"/>
              <a:t>Looks like 100</a:t>
            </a:r>
            <a:r>
              <a:rPr lang="en-US" sz="2800" baseline="0" dirty="0"/>
              <a:t> million A’s will work</a:t>
            </a:r>
          </a:p>
        </p:txBody>
      </p:sp>
      <p:pic>
        <p:nvPicPr>
          <p:cNvPr id="4" name="Picture 3">
            <a:extLst>
              <a:ext uri="{FF2B5EF4-FFF2-40B4-BE49-F238E27FC236}">
                <a16:creationId xmlns:a16="http://schemas.microsoft.com/office/drawing/2014/main" xmlns="" id="{82194482-FEC4-4912-B430-E6ACA89964EA}"/>
              </a:ext>
            </a:extLst>
          </p:cNvPr>
          <p:cNvPicPr>
            <a:picLocks noChangeAspect="1"/>
          </p:cNvPicPr>
          <p:nvPr/>
        </p:nvPicPr>
        <p:blipFill>
          <a:blip r:embed="rId3" cstate="print"/>
          <a:stretch>
            <a:fillRect/>
          </a:stretch>
        </p:blipFill>
        <p:spPr>
          <a:xfrm>
            <a:off x="2603580" y="2390375"/>
            <a:ext cx="6984840" cy="3385509"/>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867230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5CC62-0652-4EBD-B3F0-DFB4AF66F46A}"/>
              </a:ext>
            </a:extLst>
          </p:cNvPr>
          <p:cNvSpPr>
            <a:spLocks noGrp="1"/>
          </p:cNvSpPr>
          <p:nvPr>
            <p:ph type="title"/>
          </p:nvPr>
        </p:nvSpPr>
        <p:spPr>
          <a:xfrm>
            <a:off x="838200" y="770923"/>
            <a:ext cx="10515600" cy="660486"/>
          </a:xfrm>
        </p:spPr>
        <p:txBody>
          <a:bodyPr/>
          <a:lstStyle/>
          <a:p>
            <a:r>
              <a:rPr lang="en-US" dirty="0"/>
              <a:t>Catching the results, a better way</a:t>
            </a:r>
          </a:p>
        </p:txBody>
      </p:sp>
      <p:sp>
        <p:nvSpPr>
          <p:cNvPr id="3" name="Content Placeholder 2">
            <a:extLst>
              <a:ext uri="{FF2B5EF4-FFF2-40B4-BE49-F238E27FC236}">
                <a16:creationId xmlns:a16="http://schemas.microsoft.com/office/drawing/2014/main" xmlns="" id="{0C9458C9-F56E-4C04-9E95-B6699E8C27B2}"/>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We’ve seen a crash in Windows, now let’s try a debugger (Immunity)</a:t>
            </a:r>
          </a:p>
          <a:p>
            <a:pPr marL="342900" indent="-342900">
              <a:buFont typeface="Arial" panose="020B0604020202020204" pitchFamily="34" charset="0"/>
              <a:buChar char="•"/>
            </a:pPr>
            <a:r>
              <a:rPr lang="en-US" sz="2800" dirty="0"/>
              <a:t>Multiple ways</a:t>
            </a:r>
            <a:r>
              <a:rPr lang="en-US" sz="2800" baseline="0" dirty="0"/>
              <a:t> to hook a process</a:t>
            </a:r>
          </a:p>
          <a:p>
            <a:pPr marL="1028700" lvl="1" indent="-342900">
              <a:buFont typeface="Arial" panose="020B0604020202020204" pitchFamily="34" charset="0"/>
              <a:buChar char="•"/>
            </a:pPr>
            <a:r>
              <a:rPr lang="en-US" sz="2800" baseline="0" dirty="0"/>
              <a:t>Drag and drop executable onto debugger icon</a:t>
            </a:r>
          </a:p>
          <a:p>
            <a:pPr marL="1028700" lvl="1" indent="-342900">
              <a:buFont typeface="Arial" panose="020B0604020202020204" pitchFamily="34" charset="0"/>
              <a:buChar char="•"/>
            </a:pPr>
            <a:r>
              <a:rPr lang="en-US" sz="2800" dirty="0"/>
              <a:t>Open debugger, then </a:t>
            </a:r>
            <a:r>
              <a:rPr lang="en-US" sz="2800" i="1" dirty="0"/>
              <a:t>File &gt; Open</a:t>
            </a:r>
          </a:p>
          <a:p>
            <a:pPr marL="1028700" lvl="1" indent="-342900">
              <a:buFont typeface="Arial" panose="020B0604020202020204" pitchFamily="34" charset="0"/>
              <a:buChar char="•"/>
            </a:pPr>
            <a:r>
              <a:rPr lang="en-US" sz="2800" baseline="0" dirty="0"/>
              <a:t>Open debugger, launch application, then </a:t>
            </a:r>
            <a:r>
              <a:rPr lang="en-US" sz="2800" i="1" baseline="0" dirty="0"/>
              <a:t>File &gt; Attach</a:t>
            </a:r>
          </a:p>
        </p:txBody>
      </p:sp>
    </p:spTree>
    <p:extLst>
      <p:ext uri="{BB962C8B-B14F-4D97-AF65-F5344CB8AC3E}">
        <p14:creationId xmlns:p14="http://schemas.microsoft.com/office/powerpoint/2010/main" xmlns="" val="2522559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F1FC9F-76FE-49D1-AEA3-6ABFD053FC9C}"/>
              </a:ext>
            </a:extLst>
          </p:cNvPr>
          <p:cNvSpPr>
            <a:spLocks noGrp="1"/>
          </p:cNvSpPr>
          <p:nvPr>
            <p:ph type="title"/>
          </p:nvPr>
        </p:nvSpPr>
        <p:spPr>
          <a:xfrm>
            <a:off x="838200" y="561616"/>
            <a:ext cx="10515600" cy="660486"/>
          </a:xfrm>
        </p:spPr>
        <p:txBody>
          <a:bodyPr/>
          <a:lstStyle/>
          <a:p>
            <a:r>
              <a:rPr lang="en-US" dirty="0"/>
              <a:t>Attaching</a:t>
            </a:r>
            <a:r>
              <a:rPr lang="en-US" baseline="0" dirty="0"/>
              <a:t> or opening the process</a:t>
            </a:r>
            <a:endParaRPr lang="en-US" dirty="0"/>
          </a:p>
        </p:txBody>
      </p:sp>
      <p:sp>
        <p:nvSpPr>
          <p:cNvPr id="3" name="Content Placeholder 2">
            <a:extLst>
              <a:ext uri="{FF2B5EF4-FFF2-40B4-BE49-F238E27FC236}">
                <a16:creationId xmlns:a16="http://schemas.microsoft.com/office/drawing/2014/main" xmlns="" id="{15A9977A-39D6-42EF-A27B-F4298E934461}"/>
              </a:ext>
            </a:extLst>
          </p:cNvPr>
          <p:cNvSpPr>
            <a:spLocks noGrp="1"/>
          </p:cNvSpPr>
          <p:nvPr>
            <p:ph idx="1"/>
          </p:nvPr>
        </p:nvSpPr>
        <p:spPr>
          <a:xfrm>
            <a:off x="744071" y="1245160"/>
            <a:ext cx="10515600" cy="3952747"/>
          </a:xfrm>
        </p:spPr>
        <p:txBody>
          <a:bodyPr/>
          <a:lstStyle/>
          <a:p>
            <a:pPr marL="342900" indent="-342900">
              <a:buFont typeface="Arial" panose="020B0604020202020204" pitchFamily="34" charset="0"/>
              <a:buChar char="•"/>
            </a:pPr>
            <a:r>
              <a:rPr lang="en-US" dirty="0"/>
              <a:t>We decided to open the executable in Immunity with File &gt; Open</a:t>
            </a:r>
          </a:p>
          <a:p>
            <a:pPr marL="342900" indent="-3429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xmlns="" id="{5A748A82-E6C3-43B9-A936-94382A9D7FCA}"/>
              </a:ext>
            </a:extLst>
          </p:cNvPr>
          <p:cNvPicPr>
            <a:picLocks noChangeAspect="1"/>
          </p:cNvPicPr>
          <p:nvPr/>
        </p:nvPicPr>
        <p:blipFill>
          <a:blip r:embed="rId3" cstate="print"/>
          <a:stretch>
            <a:fillRect/>
          </a:stretch>
        </p:blipFill>
        <p:spPr>
          <a:xfrm>
            <a:off x="638175" y="1973354"/>
            <a:ext cx="10915650" cy="4323030"/>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71392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3A9776-9F8C-4B40-845C-FFB646FA2AC5}"/>
              </a:ext>
            </a:extLst>
          </p:cNvPr>
          <p:cNvSpPr>
            <a:spLocks noGrp="1"/>
          </p:cNvSpPr>
          <p:nvPr>
            <p:ph type="title"/>
          </p:nvPr>
        </p:nvSpPr>
        <p:spPr>
          <a:xfrm>
            <a:off x="838200" y="680544"/>
            <a:ext cx="10515600" cy="660486"/>
          </a:xfrm>
        </p:spPr>
        <p:txBody>
          <a:bodyPr/>
          <a:lstStyle/>
          <a:p>
            <a:r>
              <a:rPr lang="en-US" dirty="0"/>
              <a:t>Now, let’s try again with the debugger</a:t>
            </a:r>
            <a:r>
              <a:rPr lang="en-US" baseline="0" dirty="0"/>
              <a:t> </a:t>
            </a:r>
            <a:endParaRPr lang="en-US" dirty="0"/>
          </a:p>
        </p:txBody>
      </p:sp>
      <p:sp>
        <p:nvSpPr>
          <p:cNvPr id="3" name="Content Placeholder 2">
            <a:extLst>
              <a:ext uri="{FF2B5EF4-FFF2-40B4-BE49-F238E27FC236}">
                <a16:creationId xmlns:a16="http://schemas.microsoft.com/office/drawing/2014/main" xmlns="" id="{C691FD3A-F5A5-4CD5-BA5E-4803A855CB5D}"/>
              </a:ext>
            </a:extLst>
          </p:cNvPr>
          <p:cNvSpPr>
            <a:spLocks noGrp="1"/>
          </p:cNvSpPr>
          <p:nvPr>
            <p:ph idx="1"/>
          </p:nvPr>
        </p:nvSpPr>
        <p:spPr>
          <a:xfrm>
            <a:off x="838200" y="1491876"/>
            <a:ext cx="10515600" cy="3952747"/>
          </a:xfrm>
        </p:spPr>
        <p:txBody>
          <a:bodyPr/>
          <a:lstStyle/>
          <a:p>
            <a:pPr marL="342900" indent="-342900">
              <a:buFont typeface="Arial" panose="020B0604020202020204" pitchFamily="34" charset="0"/>
              <a:buChar char="•"/>
            </a:pPr>
            <a:r>
              <a:rPr lang="en-US" sz="2800" dirty="0"/>
              <a:t>Run</a:t>
            </a:r>
            <a:r>
              <a:rPr lang="en-US" sz="2800" baseline="0" dirty="0"/>
              <a:t> the script again, and check the results in Immunity</a:t>
            </a:r>
          </a:p>
          <a:p>
            <a:endParaRPr lang="en-US" baseline="0" dirty="0"/>
          </a:p>
        </p:txBody>
      </p:sp>
      <p:pic>
        <p:nvPicPr>
          <p:cNvPr id="4" name="Picture 3">
            <a:extLst>
              <a:ext uri="{FF2B5EF4-FFF2-40B4-BE49-F238E27FC236}">
                <a16:creationId xmlns:a16="http://schemas.microsoft.com/office/drawing/2014/main" xmlns="" id="{C46E602B-983D-4A9F-A234-BB4203F3A743}"/>
              </a:ext>
            </a:extLst>
          </p:cNvPr>
          <p:cNvPicPr>
            <a:picLocks noChangeAspect="1"/>
          </p:cNvPicPr>
          <p:nvPr/>
        </p:nvPicPr>
        <p:blipFill>
          <a:blip r:embed="rId3" cstate="print"/>
          <a:stretch>
            <a:fillRect/>
          </a:stretch>
        </p:blipFill>
        <p:spPr>
          <a:xfrm>
            <a:off x="2576574" y="2336143"/>
            <a:ext cx="7038847" cy="2677427"/>
          </a:xfrm>
          <a:prstGeom prst="rect">
            <a:avLst/>
          </a:prstGeom>
          <a:ln w="127000" cap="sq">
            <a:solidFill>
              <a:srgbClr val="283144"/>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xmlns="" id="{FF2F084A-87E0-4E75-A740-33B18037B401}"/>
              </a:ext>
            </a:extLst>
          </p:cNvPr>
          <p:cNvPicPr>
            <a:picLocks noChangeAspect="1"/>
          </p:cNvPicPr>
          <p:nvPr/>
        </p:nvPicPr>
        <p:blipFill>
          <a:blip r:embed="rId4" cstate="print"/>
          <a:stretch>
            <a:fillRect/>
          </a:stretch>
        </p:blipFill>
        <p:spPr>
          <a:xfrm>
            <a:off x="633935" y="5595470"/>
            <a:ext cx="10924126" cy="415366"/>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358027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C9F2F1-75A7-4DA4-BF56-0E0272968B2B}"/>
              </a:ext>
            </a:extLst>
          </p:cNvPr>
          <p:cNvSpPr>
            <a:spLocks noGrp="1"/>
          </p:cNvSpPr>
          <p:nvPr>
            <p:ph type="title"/>
          </p:nvPr>
        </p:nvSpPr>
        <p:spPr/>
        <p:txBody>
          <a:bodyPr/>
          <a:lstStyle/>
          <a:p>
            <a:r>
              <a:rPr lang="en-US" dirty="0"/>
              <a:t>Why’d we just do that?</a:t>
            </a:r>
          </a:p>
        </p:txBody>
      </p:sp>
      <p:sp>
        <p:nvSpPr>
          <p:cNvPr id="3" name="Content Placeholder 2">
            <a:extLst>
              <a:ext uri="{FF2B5EF4-FFF2-40B4-BE49-F238E27FC236}">
                <a16:creationId xmlns:a16="http://schemas.microsoft.com/office/drawing/2014/main" xmlns="" id="{1E81ED0C-20EA-468F-B8FE-7BF51D2BB212}"/>
              </a:ext>
            </a:extLst>
          </p:cNvPr>
          <p:cNvSpPr>
            <a:spLocks noGrp="1"/>
          </p:cNvSpPr>
          <p:nvPr>
            <p:ph idx="1"/>
          </p:nvPr>
        </p:nvSpPr>
        <p:spPr>
          <a:xfrm>
            <a:off x="838200" y="2126816"/>
            <a:ext cx="10515600" cy="3952747"/>
          </a:xfrm>
        </p:spPr>
        <p:txBody>
          <a:bodyPr>
            <a:normAutofit/>
          </a:bodyPr>
          <a:lstStyle/>
          <a:p>
            <a:pPr marL="342900" indent="-342900">
              <a:buFont typeface="Arial" panose="020B0604020202020204" pitchFamily="34" charset="0"/>
              <a:buChar char="•"/>
            </a:pPr>
            <a:r>
              <a:rPr lang="en-US" sz="2900" dirty="0"/>
              <a:t>Goal of fuzzing?</a:t>
            </a:r>
          </a:p>
          <a:p>
            <a:pPr marL="1028700" lvl="1" indent="-342900"/>
            <a:r>
              <a:rPr lang="en-US" sz="2900" dirty="0"/>
              <a:t>Make something fall over</a:t>
            </a:r>
          </a:p>
          <a:p>
            <a:pPr marL="342900" indent="-342900">
              <a:buFont typeface="Arial" panose="020B0604020202020204" pitchFamily="34" charset="0"/>
              <a:buChar char="•"/>
            </a:pPr>
            <a:r>
              <a:rPr lang="en-US" sz="2900" dirty="0"/>
              <a:t>Crashes are only the first step</a:t>
            </a:r>
            <a:endParaRPr lang="en-US" sz="2900" baseline="0" dirty="0"/>
          </a:p>
          <a:p>
            <a:pPr marL="342900" indent="-342900">
              <a:buFont typeface="Arial" panose="020B0604020202020204" pitchFamily="34" charset="0"/>
              <a:buChar char="•"/>
            </a:pPr>
            <a:r>
              <a:rPr lang="en-US" sz="2900" dirty="0"/>
              <a:t>Monitoring results is critical</a:t>
            </a:r>
          </a:p>
          <a:p>
            <a:pPr marL="342900" indent="-342900">
              <a:buFont typeface="Arial" panose="020B0604020202020204" pitchFamily="34" charset="0"/>
              <a:buChar char="•"/>
            </a:pPr>
            <a:r>
              <a:rPr lang="en-US" sz="2900" dirty="0"/>
              <a:t>What’s next? </a:t>
            </a:r>
          </a:p>
          <a:p>
            <a:pPr marL="1028700" lvl="1" indent="-342900"/>
            <a:r>
              <a:rPr lang="en-US" sz="2900" dirty="0"/>
              <a:t>Turn crashes into exploits!</a:t>
            </a:r>
          </a:p>
        </p:txBody>
      </p:sp>
    </p:spTree>
    <p:extLst>
      <p:ext uri="{BB962C8B-B14F-4D97-AF65-F5344CB8AC3E}">
        <p14:creationId xmlns:p14="http://schemas.microsoft.com/office/powerpoint/2010/main" xmlns="" val="2958249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0BE9AE-A21B-4918-B86E-F9C3A7AE6459}"/>
              </a:ext>
            </a:extLst>
          </p:cNvPr>
          <p:cNvSpPr>
            <a:spLocks noGrp="1"/>
          </p:cNvSpPr>
          <p:nvPr>
            <p:ph type="title"/>
          </p:nvPr>
        </p:nvSpPr>
        <p:spPr/>
        <p:txBody>
          <a:bodyPr/>
          <a:lstStyle/>
          <a:p>
            <a:r>
              <a:rPr lang="en-US" dirty="0"/>
              <a:t>An example of 3</a:t>
            </a:r>
            <a:r>
              <a:rPr lang="en-US" baseline="30000" dirty="0"/>
              <a:t>rd</a:t>
            </a:r>
            <a:r>
              <a:rPr lang="en-US" dirty="0"/>
              <a:t> party fuzzer</a:t>
            </a:r>
          </a:p>
        </p:txBody>
      </p:sp>
      <p:sp>
        <p:nvSpPr>
          <p:cNvPr id="3" name="Content Placeholder 2">
            <a:extLst>
              <a:ext uri="{FF2B5EF4-FFF2-40B4-BE49-F238E27FC236}">
                <a16:creationId xmlns:a16="http://schemas.microsoft.com/office/drawing/2014/main" xmlns="" id="{E2583AB3-53CB-42EE-B160-BDE5E8C0B056}"/>
              </a:ext>
            </a:extLst>
          </p:cNvPr>
          <p:cNvSpPr>
            <a:spLocks noGrp="1"/>
          </p:cNvSpPr>
          <p:nvPr>
            <p:ph idx="1"/>
          </p:nvPr>
        </p:nvSpPr>
        <p:spPr/>
        <p:txBody>
          <a:bodyPr/>
          <a:lstStyle/>
          <a:p>
            <a:pPr marL="0" indent="0">
              <a:buFont typeface="Arial" panose="020B0604020202020204" pitchFamily="34" charset="0"/>
              <a:buNone/>
            </a:pPr>
            <a:r>
              <a:rPr lang="en-US" dirty="0"/>
              <a:t>Sometimes, it’s just easier/faster to use a 3</a:t>
            </a:r>
            <a:r>
              <a:rPr lang="en-US" baseline="30000" dirty="0"/>
              <a:t>rd</a:t>
            </a:r>
            <a:r>
              <a:rPr lang="en-US" baseline="0" dirty="0"/>
              <a:t> party tool…</a:t>
            </a:r>
            <a:endParaRPr lang="en-US" dirty="0"/>
          </a:p>
          <a:p>
            <a:pPr marL="0" indent="0">
              <a:buFont typeface="Arial" panose="020B0604020202020204" pitchFamily="34" charset="0"/>
              <a:buNone/>
            </a:pPr>
            <a:endParaRPr lang="en-US" dirty="0"/>
          </a:p>
          <a:p>
            <a:pPr marL="342900" indent="-342900">
              <a:buFont typeface="Arial" panose="020B0604020202020204" pitchFamily="34" charset="0"/>
              <a:buChar char="•"/>
            </a:pPr>
            <a:r>
              <a:rPr lang="en-US" dirty="0"/>
              <a:t>SPIKE (one of those 3</a:t>
            </a:r>
            <a:r>
              <a:rPr lang="en-US" baseline="30000" dirty="0"/>
              <a:t>rd</a:t>
            </a:r>
            <a:r>
              <a:rPr lang="en-US" dirty="0"/>
              <a:t> party fuzzers)</a:t>
            </a:r>
          </a:p>
          <a:p>
            <a:pPr marL="1028700" lvl="1" indent="-342900">
              <a:buFont typeface="Arial" panose="020B0604020202020204" pitchFamily="34" charset="0"/>
              <a:buChar char="•"/>
            </a:pPr>
            <a:r>
              <a:rPr lang="en-US" dirty="0"/>
              <a:t>Well known, poorly documented</a:t>
            </a:r>
          </a:p>
          <a:p>
            <a:pPr marL="1028700" lvl="1" indent="-342900">
              <a:buFont typeface="Arial" panose="020B0604020202020204" pitchFamily="34" charset="0"/>
              <a:buChar char="•"/>
            </a:pPr>
            <a:r>
              <a:rPr lang="en-US" dirty="0"/>
              <a:t>Scalable</a:t>
            </a:r>
          </a:p>
          <a:p>
            <a:pPr marL="1028700" lvl="1" indent="-342900">
              <a:buFont typeface="Arial" panose="020B0604020202020204" pitchFamily="34" charset="0"/>
              <a:buChar char="•"/>
            </a:pPr>
            <a:r>
              <a:rPr lang="en-US" dirty="0"/>
              <a:t>Allows custom C programming</a:t>
            </a:r>
          </a:p>
        </p:txBody>
      </p:sp>
      <p:sp>
        <p:nvSpPr>
          <p:cNvPr id="4" name="Chord 3">
            <a:extLst>
              <a:ext uri="{FF2B5EF4-FFF2-40B4-BE49-F238E27FC236}">
                <a16:creationId xmlns:a16="http://schemas.microsoft.com/office/drawing/2014/main" xmlns="" id="{ED86AFA4-7A95-496B-ABB9-95C75640DF83}"/>
              </a:ext>
            </a:extLst>
          </p:cNvPr>
          <p:cNvSpPr/>
          <p:nvPr/>
        </p:nvSpPr>
        <p:spPr>
          <a:xfrm rot="1360145">
            <a:off x="8935628" y="1155523"/>
            <a:ext cx="4740086" cy="4558311"/>
          </a:xfrm>
          <a:prstGeom prst="chord">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close up of a flower&#10;&#10;Description generated with high confidence">
            <a:extLst>
              <a:ext uri="{FF2B5EF4-FFF2-40B4-BE49-F238E27FC236}">
                <a16:creationId xmlns:a16="http://schemas.microsoft.com/office/drawing/2014/main" xmlns="" id="{27E02CF2-8054-4096-944E-E04EB7941E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276677" y="1804087"/>
            <a:ext cx="3347942" cy="3347942"/>
          </a:xfrm>
          <a:prstGeom prst="rect">
            <a:avLst/>
          </a:prstGeom>
        </p:spPr>
      </p:pic>
    </p:spTree>
    <p:extLst>
      <p:ext uri="{BB962C8B-B14F-4D97-AF65-F5344CB8AC3E}">
        <p14:creationId xmlns:p14="http://schemas.microsoft.com/office/powerpoint/2010/main" xmlns="" val="1343300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63FFFB-69A6-4127-91DC-3253B9969BE8}"/>
              </a:ext>
            </a:extLst>
          </p:cNvPr>
          <p:cNvSpPr>
            <a:spLocks noGrp="1"/>
          </p:cNvSpPr>
          <p:nvPr>
            <p:ph type="title"/>
          </p:nvPr>
        </p:nvSpPr>
        <p:spPr/>
        <p:txBody>
          <a:bodyPr/>
          <a:lstStyle/>
          <a:p>
            <a:r>
              <a:rPr lang="en-US" dirty="0"/>
              <a:t>SPIKE Commands</a:t>
            </a:r>
          </a:p>
        </p:txBody>
      </p:sp>
      <p:sp>
        <p:nvSpPr>
          <p:cNvPr id="3" name="Content Placeholder 2">
            <a:extLst>
              <a:ext uri="{FF2B5EF4-FFF2-40B4-BE49-F238E27FC236}">
                <a16:creationId xmlns:a16="http://schemas.microsoft.com/office/drawing/2014/main" xmlns="" id="{F049E2F2-956E-4AA1-AD48-71436A6CBE87}"/>
              </a:ext>
            </a:extLst>
          </p:cNvPr>
          <p:cNvSpPr>
            <a:spLocks noGrp="1"/>
          </p:cNvSpPr>
          <p:nvPr>
            <p:ph idx="1"/>
          </p:nvPr>
        </p:nvSpPr>
        <p:spPr/>
        <p:txBody>
          <a:bodyPr/>
          <a:lstStyle/>
          <a:p>
            <a:r>
              <a:rPr lang="en-US" dirty="0"/>
              <a:t>SPIKE provides a framework for customized fuzzing scripts and commands to execute them.  Here are some of those commands:</a:t>
            </a:r>
          </a:p>
        </p:txBody>
      </p:sp>
      <p:pic>
        <p:nvPicPr>
          <p:cNvPr id="4" name="Picture 3">
            <a:extLst>
              <a:ext uri="{FF2B5EF4-FFF2-40B4-BE49-F238E27FC236}">
                <a16:creationId xmlns:a16="http://schemas.microsoft.com/office/drawing/2014/main" xmlns="" id="{23240CDA-56FB-44B7-ADF2-099069550AA8}"/>
              </a:ext>
            </a:extLst>
          </p:cNvPr>
          <p:cNvPicPr>
            <a:picLocks noChangeAspect="1"/>
          </p:cNvPicPr>
          <p:nvPr/>
        </p:nvPicPr>
        <p:blipFill>
          <a:blip r:embed="rId3" cstate="print"/>
          <a:stretch>
            <a:fillRect/>
          </a:stretch>
        </p:blipFill>
        <p:spPr>
          <a:xfrm>
            <a:off x="838200" y="3078410"/>
            <a:ext cx="10787938" cy="660486"/>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xmlns="" id="{85ED4639-CA4A-4D4A-81D5-DD806E34E4F9}"/>
              </a:ext>
            </a:extLst>
          </p:cNvPr>
          <p:cNvSpPr/>
          <p:nvPr/>
        </p:nvSpPr>
        <p:spPr>
          <a:xfrm>
            <a:off x="2158180" y="4447812"/>
            <a:ext cx="7875639" cy="1130813"/>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LT Std 45 Book" panose="020B0502020203020204" pitchFamily="34" charset="0"/>
              </a:rPr>
              <a:t>Challenge: Briefly research the commands above. What can you find?</a:t>
            </a:r>
          </a:p>
        </p:txBody>
      </p:sp>
    </p:spTree>
    <p:extLst>
      <p:ext uri="{BB962C8B-B14F-4D97-AF65-F5344CB8AC3E}">
        <p14:creationId xmlns:p14="http://schemas.microsoft.com/office/powerpoint/2010/main" xmlns="" val="191609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5975"/>
            <a:ext cx="10515600" cy="660486"/>
          </a:xfrm>
        </p:spPr>
        <p:txBody>
          <a:bodyPr/>
          <a:lstStyle/>
          <a:p>
            <a:r>
              <a:rPr lang="en-US" dirty="0"/>
              <a:t>Module 2</a:t>
            </a:r>
            <a:r>
              <a:rPr lang="en-US"/>
              <a:t>: Threat Emulation (</a:t>
            </a:r>
            <a:r>
              <a:rPr lang="en-US" dirty="0"/>
              <a:t>Objectives)</a:t>
            </a:r>
          </a:p>
        </p:txBody>
      </p:sp>
      <p:sp>
        <p:nvSpPr>
          <p:cNvPr id="3" name="Content Placeholder 2"/>
          <p:cNvSpPr>
            <a:spLocks noGrp="1"/>
          </p:cNvSpPr>
          <p:nvPr>
            <p:ph idx="1"/>
          </p:nvPr>
        </p:nvSpPr>
        <p:spPr>
          <a:xfrm>
            <a:off x="838200" y="1538228"/>
            <a:ext cx="10515600" cy="4952999"/>
          </a:xfrm>
        </p:spPr>
        <p:txBody>
          <a:bodyPr>
            <a:normAutofit/>
          </a:bodyPr>
          <a:lstStyle/>
          <a:p>
            <a:pPr marL="342900" indent="-342900">
              <a:buFont typeface="Arial" panose="020B0604020202020204" pitchFamily="34" charset="0"/>
              <a:buChar char="•"/>
            </a:pPr>
            <a:r>
              <a:rPr lang="en-US" dirty="0"/>
              <a:t>Conduct reconnaissance</a:t>
            </a:r>
          </a:p>
          <a:p>
            <a:pPr marL="342900" indent="-342900">
              <a:buFont typeface="Arial" panose="020B0604020202020204" pitchFamily="34" charset="0"/>
              <a:buChar char="•"/>
            </a:pPr>
            <a:r>
              <a:rPr lang="en-US" dirty="0"/>
              <a:t>Generate mission reports from non-participative operations</a:t>
            </a:r>
          </a:p>
          <a:p>
            <a:pPr marL="342900" indent="-342900">
              <a:buFont typeface="Arial" panose="020B0604020202020204" pitchFamily="34" charset="0"/>
              <a:buChar char="•"/>
            </a:pPr>
            <a:r>
              <a:rPr lang="en-US" dirty="0"/>
              <a:t>Plan a non-participative operation using social engineering</a:t>
            </a:r>
          </a:p>
          <a:p>
            <a:pPr marL="342900" indent="-342900">
              <a:buFont typeface="Arial" panose="020B0604020202020204" pitchFamily="34" charset="0"/>
              <a:buChar char="•"/>
            </a:pPr>
            <a:r>
              <a:rPr lang="en-US" dirty="0"/>
              <a:t>Plan a non-participative operation using Metasploit</a:t>
            </a:r>
          </a:p>
          <a:p>
            <a:pPr marL="342900" indent="-342900">
              <a:buFont typeface="Arial" panose="020B0604020202020204" pitchFamily="34" charset="0"/>
              <a:buChar char="•"/>
            </a:pPr>
            <a:r>
              <a:rPr lang="en-US" dirty="0"/>
              <a:t>Analyze network logs for offensive and defensive measures</a:t>
            </a:r>
          </a:p>
          <a:p>
            <a:pPr marL="342900" indent="-342900">
              <a:buFont typeface="Arial" panose="020B0604020202020204" pitchFamily="34" charset="0"/>
              <a:buChar char="•"/>
            </a:pPr>
            <a:r>
              <a:rPr lang="en-US" dirty="0"/>
              <a:t>Analyze network traffic and tunneling protocols for offensive and defensive measures</a:t>
            </a:r>
          </a:p>
          <a:p>
            <a:pPr marL="342900" indent="-342900">
              <a:buFont typeface="Arial" panose="020B0604020202020204" pitchFamily="34" charset="0"/>
              <a:buChar char="•"/>
            </a:pPr>
            <a:r>
              <a:rPr lang="en-US" dirty="0"/>
              <a:t>Plan a non-participative operation using Python</a:t>
            </a:r>
          </a:p>
          <a:p>
            <a:pPr marL="342900" indent="-342900">
              <a:buFont typeface="Arial" panose="020B0604020202020204" pitchFamily="34" charset="0"/>
              <a:buChar char="•"/>
            </a:pPr>
            <a:r>
              <a:rPr lang="en-US" dirty="0"/>
              <a:t>Develop fuzzing scripts</a:t>
            </a:r>
          </a:p>
          <a:p>
            <a:pPr marL="342900" indent="-342900">
              <a:buFont typeface="Arial" panose="020B0604020202020204" pitchFamily="34" charset="0"/>
              <a:buChar char="•"/>
            </a:pPr>
            <a:r>
              <a:rPr lang="en-US" dirty="0"/>
              <a:t>Develop buffer overflow exploits</a:t>
            </a:r>
          </a:p>
        </p:txBody>
      </p:sp>
    </p:spTree>
    <p:extLst>
      <p:ext uri="{BB962C8B-B14F-4D97-AF65-F5344CB8AC3E}">
        <p14:creationId xmlns:p14="http://schemas.microsoft.com/office/powerpoint/2010/main" xmlns="" val="146779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BFF423-1AB6-468B-834A-AA736D7E3C5D}"/>
              </a:ext>
            </a:extLst>
          </p:cNvPr>
          <p:cNvSpPr>
            <a:spLocks noGrp="1"/>
          </p:cNvSpPr>
          <p:nvPr>
            <p:ph type="title"/>
          </p:nvPr>
        </p:nvSpPr>
        <p:spPr/>
        <p:txBody>
          <a:bodyPr/>
          <a:lstStyle/>
          <a:p>
            <a:r>
              <a:rPr lang="en-US" dirty="0"/>
              <a:t>SPIKE</a:t>
            </a:r>
            <a:r>
              <a:rPr lang="en-US" baseline="0" dirty="0"/>
              <a:t> Scripts</a:t>
            </a:r>
            <a:endParaRPr lang="en-US" dirty="0"/>
          </a:p>
        </p:txBody>
      </p:sp>
      <p:sp>
        <p:nvSpPr>
          <p:cNvPr id="3" name="Content Placeholder 2">
            <a:extLst>
              <a:ext uri="{FF2B5EF4-FFF2-40B4-BE49-F238E27FC236}">
                <a16:creationId xmlns:a16="http://schemas.microsoft.com/office/drawing/2014/main" xmlns="" id="{57CBD529-F7C4-4964-B377-A7C78CA4CC3D}"/>
              </a:ext>
            </a:extLst>
          </p:cNvPr>
          <p:cNvSpPr>
            <a:spLocks noGrp="1"/>
          </p:cNvSpPr>
          <p:nvPr>
            <p:ph idx="1"/>
          </p:nvPr>
        </p:nvSpPr>
        <p:spPr/>
        <p:txBody>
          <a:bodyPr/>
          <a:lstStyle/>
          <a:p>
            <a:r>
              <a:rPr lang="en-US" dirty="0"/>
              <a:t>SPIKE scripts</a:t>
            </a:r>
            <a:r>
              <a:rPr lang="en-US" baseline="0" dirty="0"/>
              <a:t> provide the framework for customized C code fuzzers.</a:t>
            </a:r>
          </a:p>
          <a:p>
            <a:pPr marL="342900" indent="-342900">
              <a:buFont typeface="Arial" panose="020B0604020202020204" pitchFamily="34" charset="0"/>
              <a:buChar char="•"/>
            </a:pPr>
            <a:r>
              <a:rPr lang="en-US" baseline="0" dirty="0"/>
              <a:t>Example (simple) script: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baseline="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Or, pre-configured scripts:</a:t>
            </a:r>
            <a:endParaRPr lang="en-US" baseline="0" dirty="0"/>
          </a:p>
        </p:txBody>
      </p:sp>
      <p:pic>
        <p:nvPicPr>
          <p:cNvPr id="4" name="Picture 3">
            <a:extLst>
              <a:ext uri="{FF2B5EF4-FFF2-40B4-BE49-F238E27FC236}">
                <a16:creationId xmlns:a16="http://schemas.microsoft.com/office/drawing/2014/main" xmlns="" id="{431DF432-29CB-4B82-8AFD-7E7335248C63}"/>
              </a:ext>
            </a:extLst>
          </p:cNvPr>
          <p:cNvPicPr>
            <a:picLocks noChangeAspect="1"/>
          </p:cNvPicPr>
          <p:nvPr/>
        </p:nvPicPr>
        <p:blipFill>
          <a:blip r:embed="rId3" cstate="print"/>
          <a:stretch>
            <a:fillRect/>
          </a:stretch>
        </p:blipFill>
        <p:spPr>
          <a:xfrm>
            <a:off x="4861899" y="2338273"/>
            <a:ext cx="4709805" cy="1443327"/>
          </a:xfrm>
          <a:prstGeom prst="rect">
            <a:avLst/>
          </a:prstGeom>
          <a:ln w="127000" cap="sq">
            <a:solidFill>
              <a:srgbClr val="283144"/>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xmlns="" id="{010F15F5-4D35-4910-84F6-7DCD2B1ED9DF}"/>
              </a:ext>
            </a:extLst>
          </p:cNvPr>
          <p:cNvPicPr>
            <a:picLocks noChangeAspect="1"/>
          </p:cNvPicPr>
          <p:nvPr/>
        </p:nvPicPr>
        <p:blipFill rotWithShape="1">
          <a:blip r:embed="rId4" cstate="print"/>
          <a:srcRect t="2454"/>
          <a:stretch/>
        </p:blipFill>
        <p:spPr>
          <a:xfrm>
            <a:off x="648392" y="4704734"/>
            <a:ext cx="10895215" cy="1547003"/>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183735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3B5BA4-9344-4A10-B943-33648EC5D2B1}"/>
              </a:ext>
            </a:extLst>
          </p:cNvPr>
          <p:cNvSpPr>
            <a:spLocks noGrp="1"/>
          </p:cNvSpPr>
          <p:nvPr>
            <p:ph type="title"/>
          </p:nvPr>
        </p:nvSpPr>
        <p:spPr/>
        <p:txBody>
          <a:bodyPr/>
          <a:lstStyle/>
          <a:p>
            <a:r>
              <a:rPr lang="en-US" dirty="0"/>
              <a:t>Capturing SPIKE Results</a:t>
            </a:r>
          </a:p>
        </p:txBody>
      </p:sp>
      <p:sp>
        <p:nvSpPr>
          <p:cNvPr id="3" name="Content Placeholder 2">
            <a:extLst>
              <a:ext uri="{FF2B5EF4-FFF2-40B4-BE49-F238E27FC236}">
                <a16:creationId xmlns:a16="http://schemas.microsoft.com/office/drawing/2014/main" xmlns="" id="{7D306263-6FD2-4805-92AA-9C006EF4466D}"/>
              </a:ext>
            </a:extLst>
          </p:cNvPr>
          <p:cNvSpPr>
            <a:spLocks noGrp="1"/>
          </p:cNvSpPr>
          <p:nvPr>
            <p:ph idx="1"/>
          </p:nvPr>
        </p:nvSpPr>
        <p:spPr/>
        <p:txBody>
          <a:bodyPr/>
          <a:lstStyle/>
          <a:p>
            <a:r>
              <a:rPr lang="en-US" dirty="0"/>
              <a:t>SPIKE is a very fast fuzzer that sends tons of data.  So how do we know if it worked?</a:t>
            </a:r>
          </a:p>
          <a:p>
            <a:pPr marL="342900" indent="-342900">
              <a:buFont typeface="Arial" panose="020B0604020202020204" pitchFamily="34" charset="0"/>
              <a:buChar char="•"/>
            </a:pPr>
            <a:r>
              <a:rPr lang="en-US" dirty="0"/>
              <a:t>Capturing the data:</a:t>
            </a:r>
          </a:p>
          <a:p>
            <a:pPr marL="1028700" lvl="1" indent="-342900">
              <a:buFont typeface="Arial" panose="020B0604020202020204" pitchFamily="34" charset="0"/>
              <a:buChar char="•"/>
            </a:pPr>
            <a:r>
              <a:rPr lang="en-US" dirty="0"/>
              <a:t>Attach target process to debugger</a:t>
            </a:r>
          </a:p>
          <a:p>
            <a:pPr marL="1028700" lvl="1" indent="-342900">
              <a:buFont typeface="Arial" panose="020B0604020202020204" pitchFamily="34" charset="0"/>
              <a:buChar char="•"/>
            </a:pPr>
            <a:r>
              <a:rPr lang="en-US" dirty="0"/>
              <a:t>Open Wireshark and configure it to monitor all fuzzing attempts</a:t>
            </a:r>
          </a:p>
          <a:p>
            <a:pPr marL="1028700" lvl="1" indent="-342900">
              <a:buFont typeface="Arial" panose="020B0604020202020204" pitchFamily="34" charset="0"/>
              <a:buChar char="•"/>
            </a:pPr>
            <a:r>
              <a:rPr lang="en-US" dirty="0"/>
              <a:t>Try to step through (F7) and see if EIP is corrupted</a:t>
            </a:r>
          </a:p>
          <a:p>
            <a:pPr marL="1028700" lvl="1" indent="-342900">
              <a:buFont typeface="Arial" panose="020B0604020202020204" pitchFamily="34" charset="0"/>
              <a:buChar char="•"/>
            </a:pPr>
            <a:endParaRPr lang="en-US" dirty="0"/>
          </a:p>
        </p:txBody>
      </p:sp>
      <p:grpSp>
        <p:nvGrpSpPr>
          <p:cNvPr id="7" name="Group 6">
            <a:extLst>
              <a:ext uri="{FF2B5EF4-FFF2-40B4-BE49-F238E27FC236}">
                <a16:creationId xmlns:a16="http://schemas.microsoft.com/office/drawing/2014/main" xmlns="" id="{AA542D45-723E-4490-8DB0-334371769E6F}"/>
              </a:ext>
            </a:extLst>
          </p:cNvPr>
          <p:cNvGrpSpPr/>
          <p:nvPr/>
        </p:nvGrpSpPr>
        <p:grpSpPr>
          <a:xfrm>
            <a:off x="1286978" y="4258185"/>
            <a:ext cx="6244575" cy="1943035"/>
            <a:chOff x="1911283" y="4213967"/>
            <a:chExt cx="6244575" cy="1943035"/>
          </a:xfrm>
        </p:grpSpPr>
        <p:pic>
          <p:nvPicPr>
            <p:cNvPr id="4" name="Picture 3">
              <a:extLst>
                <a:ext uri="{FF2B5EF4-FFF2-40B4-BE49-F238E27FC236}">
                  <a16:creationId xmlns:a16="http://schemas.microsoft.com/office/drawing/2014/main" xmlns="" id="{9CAB0D86-2378-4DE2-B3E2-52FEF0B7B3EE}"/>
                </a:ext>
              </a:extLst>
            </p:cNvPr>
            <p:cNvPicPr>
              <a:picLocks noChangeAspect="1"/>
            </p:cNvPicPr>
            <p:nvPr/>
          </p:nvPicPr>
          <p:blipFill rotWithShape="1">
            <a:blip r:embed="rId3" cstate="print"/>
            <a:srcRect b="45215"/>
            <a:stretch/>
          </p:blipFill>
          <p:spPr>
            <a:xfrm>
              <a:off x="1911285" y="4213967"/>
              <a:ext cx="6244573" cy="1207119"/>
            </a:xfrm>
            <a:prstGeom prst="rect">
              <a:avLst/>
            </a:prstGeom>
          </p:spPr>
        </p:pic>
        <p:pic>
          <p:nvPicPr>
            <p:cNvPr id="5" name="Picture 4">
              <a:extLst>
                <a:ext uri="{FF2B5EF4-FFF2-40B4-BE49-F238E27FC236}">
                  <a16:creationId xmlns:a16="http://schemas.microsoft.com/office/drawing/2014/main" xmlns="" id="{7F9E1695-9993-4604-9363-1DBED205EC62}"/>
                </a:ext>
              </a:extLst>
            </p:cNvPr>
            <p:cNvPicPr>
              <a:picLocks noChangeAspect="1"/>
            </p:cNvPicPr>
            <p:nvPr/>
          </p:nvPicPr>
          <p:blipFill rotWithShape="1">
            <a:blip r:embed="rId3" cstate="print"/>
            <a:srcRect l="6360" t="32399" r="10141" b="48314"/>
            <a:stretch/>
          </p:blipFill>
          <p:spPr>
            <a:xfrm>
              <a:off x="2068302" y="4937760"/>
              <a:ext cx="5930537" cy="483326"/>
            </a:xfrm>
            <a:prstGeom prst="rect">
              <a:avLst/>
            </a:prstGeom>
          </p:spPr>
        </p:pic>
        <p:pic>
          <p:nvPicPr>
            <p:cNvPr id="6" name="Picture 5">
              <a:extLst>
                <a:ext uri="{FF2B5EF4-FFF2-40B4-BE49-F238E27FC236}">
                  <a16:creationId xmlns:a16="http://schemas.microsoft.com/office/drawing/2014/main" xmlns="" id="{3E096DBE-B55E-48BA-A577-1E5390BC8C1C}"/>
                </a:ext>
              </a:extLst>
            </p:cNvPr>
            <p:cNvPicPr>
              <a:picLocks noChangeAspect="1"/>
            </p:cNvPicPr>
            <p:nvPr/>
          </p:nvPicPr>
          <p:blipFill rotWithShape="1">
            <a:blip r:embed="rId3" cstate="print"/>
            <a:srcRect t="66600"/>
            <a:stretch/>
          </p:blipFill>
          <p:spPr>
            <a:xfrm>
              <a:off x="1911283" y="5421086"/>
              <a:ext cx="6244573" cy="735916"/>
            </a:xfrm>
            <a:prstGeom prst="rect">
              <a:avLst/>
            </a:prstGeom>
          </p:spPr>
        </p:pic>
      </p:grpSp>
      <p:sp>
        <p:nvSpPr>
          <p:cNvPr id="12" name="Arc 11">
            <a:extLst>
              <a:ext uri="{FF2B5EF4-FFF2-40B4-BE49-F238E27FC236}">
                <a16:creationId xmlns:a16="http://schemas.microsoft.com/office/drawing/2014/main" xmlns="" id="{9AEB1D2D-BEDE-459D-81CA-576021166705}"/>
              </a:ext>
            </a:extLst>
          </p:cNvPr>
          <p:cNvSpPr/>
          <p:nvPr/>
        </p:nvSpPr>
        <p:spPr>
          <a:xfrm>
            <a:off x="3961217" y="3482347"/>
            <a:ext cx="4990011" cy="3179710"/>
          </a:xfrm>
          <a:prstGeom prst="arc">
            <a:avLst>
              <a:gd name="adj1" fmla="val 519706"/>
              <a:gd name="adj2" fmla="val 1029369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xmlns="" id="{2F124D05-4C91-4EDE-B82E-F7A8DE7F9B29}"/>
              </a:ext>
            </a:extLst>
          </p:cNvPr>
          <p:cNvGrpSpPr/>
          <p:nvPr/>
        </p:nvGrpSpPr>
        <p:grpSpPr>
          <a:xfrm>
            <a:off x="7833569" y="4649306"/>
            <a:ext cx="3400488" cy="923669"/>
            <a:chOff x="7072345" y="2299574"/>
            <a:chExt cx="3598740" cy="923669"/>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xmlns="" id="{E6411EF9-F77A-47C8-BADC-F9F14118FD3F}"/>
                </a:ext>
              </a:extLst>
            </p:cNvPr>
            <p:cNvSpPr/>
            <p:nvPr/>
          </p:nvSpPr>
          <p:spPr>
            <a:xfrm>
              <a:off x="7072346" y="2299574"/>
              <a:ext cx="3598739" cy="92671"/>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LT Std 35 Light" panose="020B0402020203020204" pitchFamily="34" charset="0"/>
              </a:endParaRPr>
            </a:p>
          </p:txBody>
        </p:sp>
        <p:sp>
          <p:nvSpPr>
            <p:cNvPr id="15" name="TextBox 14">
              <a:extLst>
                <a:ext uri="{FF2B5EF4-FFF2-40B4-BE49-F238E27FC236}">
                  <a16:creationId xmlns:a16="http://schemas.microsoft.com/office/drawing/2014/main" xmlns="" id="{E473FA20-BEBE-47F1-AE78-07EE6C1FE877}"/>
                </a:ext>
              </a:extLst>
            </p:cNvPr>
            <p:cNvSpPr txBox="1"/>
            <p:nvPr/>
          </p:nvSpPr>
          <p:spPr>
            <a:xfrm>
              <a:off x="7072345" y="2392246"/>
              <a:ext cx="3598739" cy="830997"/>
            </a:xfrm>
            <a:prstGeom prst="rect">
              <a:avLst/>
            </a:prstGeom>
            <a:solidFill>
              <a:schemeClr val="bg1"/>
            </a:solidFill>
          </p:spPr>
          <p:txBody>
            <a:bodyPr wrap="square" rtlCol="0">
              <a:spAutoFit/>
            </a:bodyPr>
            <a:lstStyle/>
            <a:p>
              <a:r>
                <a:rPr lang="en-US" sz="1600" b="1" dirty="0">
                  <a:latin typeface="Avenir LT Std 35 Light" panose="020B0402020203020204" pitchFamily="34" charset="0"/>
                </a:rPr>
                <a:t>EIP: </a:t>
              </a:r>
              <a:r>
                <a:rPr lang="en-US" sz="1600" dirty="0">
                  <a:latin typeface="Avenir LT Std 35 Light" panose="020B0402020203020204" pitchFamily="34" charset="0"/>
                </a:rPr>
                <a:t>Extended Instruction Pointer – tells the system the address of the next command to be executed</a:t>
              </a:r>
            </a:p>
          </p:txBody>
        </p:sp>
      </p:grpSp>
      <p:sp>
        <p:nvSpPr>
          <p:cNvPr id="16" name="Rectangle 15">
            <a:extLst>
              <a:ext uri="{FF2B5EF4-FFF2-40B4-BE49-F238E27FC236}">
                <a16:creationId xmlns:a16="http://schemas.microsoft.com/office/drawing/2014/main" xmlns="" id="{AA32E0D8-F80B-4700-9DCB-13EE61AA831B}"/>
              </a:ext>
            </a:extLst>
          </p:cNvPr>
          <p:cNvSpPr/>
          <p:nvPr/>
        </p:nvSpPr>
        <p:spPr>
          <a:xfrm>
            <a:off x="3866607" y="5432648"/>
            <a:ext cx="352697" cy="45719"/>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LT Std 35 Light" panose="020B0402020203020204" pitchFamily="34" charset="0"/>
            </a:endParaRPr>
          </a:p>
        </p:txBody>
      </p:sp>
    </p:spTree>
    <p:extLst>
      <p:ext uri="{BB962C8B-B14F-4D97-AF65-F5344CB8AC3E}">
        <p14:creationId xmlns:p14="http://schemas.microsoft.com/office/powerpoint/2010/main" xmlns="" val="3386169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B08450-B8CE-428B-8570-0B14D8C55AB5}"/>
              </a:ext>
            </a:extLst>
          </p:cNvPr>
          <p:cNvSpPr>
            <a:spLocks noGrp="1"/>
          </p:cNvSpPr>
          <p:nvPr>
            <p:ph type="title"/>
          </p:nvPr>
        </p:nvSpPr>
        <p:spPr/>
        <p:txBody>
          <a:bodyPr/>
          <a:lstStyle/>
          <a:p>
            <a:r>
              <a:rPr lang="en-US" dirty="0"/>
              <a:t>Launching a Script in SPIKE</a:t>
            </a:r>
          </a:p>
        </p:txBody>
      </p:sp>
      <p:sp>
        <p:nvSpPr>
          <p:cNvPr id="3" name="Content Placeholder 2">
            <a:extLst>
              <a:ext uri="{FF2B5EF4-FFF2-40B4-BE49-F238E27FC236}">
                <a16:creationId xmlns:a16="http://schemas.microsoft.com/office/drawing/2014/main" xmlns="" id="{7AE262CF-9E21-48B3-A6DD-C02C84A4364C}"/>
              </a:ext>
            </a:extLst>
          </p:cNvPr>
          <p:cNvSpPr>
            <a:spLocks noGrp="1"/>
          </p:cNvSpPr>
          <p:nvPr>
            <p:ph idx="1"/>
          </p:nvPr>
        </p:nvSpPr>
        <p:spPr/>
        <p:txBody>
          <a:bodyPr/>
          <a:lstStyle/>
          <a:p>
            <a:r>
              <a:rPr lang="en-US" baseline="0" dirty="0"/>
              <a:t>Once a script has been configured, launching it</a:t>
            </a:r>
            <a:r>
              <a:rPr lang="en-US" dirty="0"/>
              <a:t> is</a:t>
            </a:r>
            <a:r>
              <a:rPr lang="en-US" baseline="0" dirty="0"/>
              <a:t> straightforward.  </a:t>
            </a:r>
          </a:p>
          <a:p>
            <a:endParaRPr lang="en-US" dirty="0"/>
          </a:p>
          <a:p>
            <a:r>
              <a:rPr lang="en-US" baseline="0" dirty="0"/>
              <a:t>For our purposes we’ll be utilizing </a:t>
            </a:r>
            <a:r>
              <a:rPr lang="en-US" baseline="0" dirty="0" err="1">
                <a:latin typeface="Consolas" panose="020B0609020204030204" pitchFamily="49" charset="0"/>
              </a:rPr>
              <a:t>generic_send_tcp</a:t>
            </a:r>
            <a:r>
              <a:rPr lang="en-US" baseline="0" dirty="0"/>
              <a:t>:</a:t>
            </a:r>
            <a:endParaRPr lang="en-US" dirty="0"/>
          </a:p>
        </p:txBody>
      </p:sp>
      <p:pic>
        <p:nvPicPr>
          <p:cNvPr id="5" name="Picture 4">
            <a:extLst>
              <a:ext uri="{FF2B5EF4-FFF2-40B4-BE49-F238E27FC236}">
                <a16:creationId xmlns:a16="http://schemas.microsoft.com/office/drawing/2014/main" xmlns="" id="{257B422A-016D-4387-878A-3A693ED92B58}"/>
              </a:ext>
            </a:extLst>
          </p:cNvPr>
          <p:cNvPicPr>
            <a:picLocks noChangeAspect="1"/>
          </p:cNvPicPr>
          <p:nvPr/>
        </p:nvPicPr>
        <p:blipFill>
          <a:blip r:embed="rId3" cstate="print"/>
          <a:stretch>
            <a:fillRect/>
          </a:stretch>
        </p:blipFill>
        <p:spPr>
          <a:xfrm>
            <a:off x="757311" y="3429000"/>
            <a:ext cx="10677378" cy="580059"/>
          </a:xfrm>
          <a:prstGeom prst="rect">
            <a:avLst/>
          </a:prstGeom>
          <a:ln w="127000" cap="sq">
            <a:solidFill>
              <a:srgbClr val="283144"/>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860141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601"/>
            <a:ext cx="8615516" cy="660486"/>
          </a:xfrm>
        </p:spPr>
        <p:txBody>
          <a:bodyPr>
            <a:noAutofit/>
          </a:bodyPr>
          <a:lstStyle/>
          <a:p>
            <a:r>
              <a:rPr lang="en-US" dirty="0"/>
              <a:t>Exercise: Simple Fuzzer</a:t>
            </a:r>
          </a:p>
        </p:txBody>
      </p:sp>
      <p:sp>
        <p:nvSpPr>
          <p:cNvPr id="3" name="Content Placeholder 2"/>
          <p:cNvSpPr>
            <a:spLocks noGrp="1"/>
          </p:cNvSpPr>
          <p:nvPr>
            <p:ph idx="1"/>
          </p:nvPr>
        </p:nvSpPr>
        <p:spPr>
          <a:xfrm>
            <a:off x="838200" y="2065087"/>
            <a:ext cx="8102600" cy="3810780"/>
          </a:xfrm>
        </p:spPr>
        <p:txBody>
          <a:bodyPr>
            <a:normAutofit/>
          </a:bodyPr>
          <a:lstStyle/>
          <a:p>
            <a:r>
              <a:rPr lang="en-US" sz="2800" dirty="0">
                <a:solidFill>
                  <a:schemeClr val="accent1">
                    <a:lumMod val="50000"/>
                  </a:schemeClr>
                </a:solidFill>
              </a:rPr>
              <a:t>Objectives</a:t>
            </a:r>
            <a:endParaRPr lang="en-US" dirty="0">
              <a:solidFill>
                <a:schemeClr val="accent1">
                  <a:lumMod val="50000"/>
                </a:schemeClr>
              </a:solidFill>
            </a:endParaRPr>
          </a:p>
          <a:p>
            <a:r>
              <a:rPr lang="en-US" dirty="0"/>
              <a:t>After completing this exercise, students will be able to:</a:t>
            </a:r>
          </a:p>
          <a:p>
            <a:pPr marL="342900" indent="-342900">
              <a:buFont typeface="Arial" panose="020B0604020202020204" pitchFamily="34" charset="0"/>
              <a:buChar char="•"/>
            </a:pPr>
            <a:r>
              <a:rPr lang="en-US" dirty="0"/>
              <a:t>Perform manual fuzzing</a:t>
            </a:r>
          </a:p>
          <a:p>
            <a:pPr marL="342900" indent="-342900">
              <a:buFont typeface="Arial" panose="020B0604020202020204" pitchFamily="34" charset="0"/>
              <a:buChar char="•"/>
            </a:pPr>
            <a:r>
              <a:rPr lang="en-US" dirty="0"/>
              <a:t>Develop fuzzing scripts</a:t>
            </a:r>
          </a:p>
          <a:p>
            <a:pPr marL="342900" indent="-342900">
              <a:buFont typeface="Arial" panose="020B0604020202020204" pitchFamily="34" charset="0"/>
              <a:buChar char="•"/>
            </a:pPr>
            <a:r>
              <a:rPr lang="en-US" dirty="0"/>
              <a:t>Determine potential vulnerabilities</a:t>
            </a:r>
          </a:p>
          <a:p>
            <a:pPr marL="342900" indent="-342900">
              <a:buFont typeface="Arial" panose="020B0604020202020204" pitchFamily="34" charset="0"/>
              <a:buChar char="•"/>
            </a:pPr>
            <a:endParaRPr lang="en-US" dirty="0"/>
          </a:p>
          <a:p>
            <a:r>
              <a:rPr lang="en-US" sz="2800" dirty="0">
                <a:solidFill>
                  <a:schemeClr val="accent1">
                    <a:lumMod val="50000"/>
                  </a:schemeClr>
                </a:solidFill>
              </a:rPr>
              <a:t>Duration</a:t>
            </a:r>
            <a:endParaRPr lang="en-US" dirty="0">
              <a:solidFill>
                <a:schemeClr val="accent1">
                  <a:lumMod val="50000"/>
                </a:schemeClr>
              </a:solidFill>
            </a:endParaRPr>
          </a:p>
          <a:p>
            <a:r>
              <a:rPr lang="en-US" dirty="0"/>
              <a:t>This exercise will take approximately </a:t>
            </a:r>
            <a:r>
              <a:rPr lang="en-US" b="1" dirty="0">
                <a:solidFill>
                  <a:schemeClr val="accent1">
                    <a:lumMod val="50000"/>
                  </a:schemeClr>
                </a:solidFill>
              </a:rPr>
              <a:t>5</a:t>
            </a:r>
            <a:r>
              <a:rPr lang="en-US" dirty="0"/>
              <a:t> hours to complete.</a:t>
            </a:r>
          </a:p>
          <a:p>
            <a:endParaRPr lang="en-US" dirty="0"/>
          </a:p>
        </p:txBody>
      </p:sp>
      <p:sp>
        <p:nvSpPr>
          <p:cNvPr id="4" name="Chord 3">
            <a:extLst>
              <a:ext uri="{FF2B5EF4-FFF2-40B4-BE49-F238E27FC236}">
                <a16:creationId xmlns:a16="http://schemas.microsoft.com/office/drawing/2014/main" xmlns="" id="{79CC0974-090F-4308-ADC0-A60BEF4D1F0C}"/>
              </a:ext>
            </a:extLst>
          </p:cNvPr>
          <p:cNvSpPr/>
          <p:nvPr/>
        </p:nvSpPr>
        <p:spPr>
          <a:xfrm rot="1360145">
            <a:off x="8935628" y="1155523"/>
            <a:ext cx="4740086" cy="4558311"/>
          </a:xfrm>
          <a:prstGeom prst="chord">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Single Corner Snipped 6">
            <a:extLst>
              <a:ext uri="{FF2B5EF4-FFF2-40B4-BE49-F238E27FC236}">
                <a16:creationId xmlns:a16="http://schemas.microsoft.com/office/drawing/2014/main" xmlns="" id="{46049F62-B511-4B73-A3FE-A077941383F5}"/>
              </a:ext>
            </a:extLst>
          </p:cNvPr>
          <p:cNvSpPr/>
          <p:nvPr/>
        </p:nvSpPr>
        <p:spPr>
          <a:xfrm>
            <a:off x="10127194" y="2340262"/>
            <a:ext cx="1547259" cy="2032000"/>
          </a:xfrm>
          <a:prstGeom prst="snip1Rect">
            <a:avLst>
              <a:gd name="adj" fmla="val 40744"/>
            </a:avLst>
          </a:prstGeom>
          <a:solidFill>
            <a:srgbClr val="0F1E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A9D8F3CB-B852-4CD7-83C4-E72B9A81A03C}"/>
              </a:ext>
            </a:extLst>
          </p:cNvPr>
          <p:cNvSpPr txBox="1"/>
          <p:nvPr/>
        </p:nvSpPr>
        <p:spPr>
          <a:xfrm>
            <a:off x="10329347" y="2571432"/>
            <a:ext cx="1603880" cy="1569660"/>
          </a:xfrm>
          <a:prstGeom prst="rect">
            <a:avLst/>
          </a:prstGeom>
          <a:noFill/>
        </p:spPr>
        <p:txBody>
          <a:bodyPr wrap="square" rtlCol="0">
            <a:spAutoFit/>
          </a:bodyPr>
          <a:lstStyle/>
          <a:p>
            <a:r>
              <a:rPr lang="en-US" sz="2400" dirty="0">
                <a:solidFill>
                  <a:schemeClr val="bg1"/>
                </a:solidFill>
                <a:latin typeface="Avenir LT Std 65 Medium" panose="020B0603020203020204" pitchFamily="34" charset="0"/>
                <a:cs typeface="Arial" panose="020B0604020202020204" pitchFamily="34" charset="0"/>
              </a:rPr>
              <a:t>EX</a:t>
            </a:r>
          </a:p>
          <a:p>
            <a:r>
              <a:rPr lang="en-US" sz="2400" dirty="0">
                <a:solidFill>
                  <a:schemeClr val="bg1"/>
                </a:solidFill>
                <a:latin typeface="Avenir LT Std 65 Medium" panose="020B0603020203020204" pitchFamily="34" charset="0"/>
                <a:cs typeface="Arial" panose="020B0604020202020204" pitchFamily="34" charset="0"/>
              </a:rPr>
              <a:t>1 -------</a:t>
            </a:r>
          </a:p>
          <a:p>
            <a:r>
              <a:rPr lang="en-US" sz="2400" dirty="0">
                <a:solidFill>
                  <a:schemeClr val="bg1"/>
                </a:solidFill>
                <a:latin typeface="Avenir LT Std 65 Medium" panose="020B0603020203020204" pitchFamily="34" charset="0"/>
                <a:cs typeface="Arial" panose="020B0604020202020204" pitchFamily="34" charset="0"/>
              </a:rPr>
              <a:t>2 -------</a:t>
            </a:r>
          </a:p>
          <a:p>
            <a:r>
              <a:rPr lang="en-US" sz="2400" dirty="0">
                <a:solidFill>
                  <a:schemeClr val="bg1"/>
                </a:solidFill>
                <a:latin typeface="Avenir LT Std 65 Medium" panose="020B0603020203020204" pitchFamily="34" charset="0"/>
                <a:cs typeface="Arial" panose="020B0604020202020204" pitchFamily="34" charset="0"/>
              </a:rPr>
              <a:t>3 -------</a:t>
            </a:r>
          </a:p>
        </p:txBody>
      </p:sp>
      <p:pic>
        <p:nvPicPr>
          <p:cNvPr id="9" name="Graphic 8" descr="Paper">
            <a:extLst>
              <a:ext uri="{FF2B5EF4-FFF2-40B4-BE49-F238E27FC236}">
                <a16:creationId xmlns:a16="http://schemas.microsoft.com/office/drawing/2014/main" xmlns="" id="{FDA6938D-88BA-4CBC-A6D8-77DD8F52B34E}"/>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9609649" y="2065086"/>
            <a:ext cx="2582351" cy="2582351"/>
          </a:xfrm>
          <a:prstGeom prst="rect">
            <a:avLst/>
          </a:prstGeom>
        </p:spPr>
      </p:pic>
    </p:spTree>
    <p:extLst>
      <p:ext uri="{BB962C8B-B14F-4D97-AF65-F5344CB8AC3E}">
        <p14:creationId xmlns:p14="http://schemas.microsoft.com/office/powerpoint/2010/main" xmlns="" val="1555330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p:txBody>
          <a:bodyPr/>
          <a:lstStyle/>
          <a:p>
            <a:r>
              <a:rPr lang="en-US" dirty="0"/>
              <a:t>Exercise: Simple </a:t>
            </a:r>
            <a:r>
              <a:rPr lang="en-US" dirty="0" err="1"/>
              <a:t>Fuzzer</a:t>
            </a:r>
            <a:r>
              <a:rPr lang="en-US" dirty="0"/>
              <a:t>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838200" y="1804087"/>
            <a:ext cx="10515600" cy="4806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latin typeface="Arial" panose="020B0604020202020204" pitchFamily="34" charset="0"/>
                <a:cs typeface="Arial" panose="020B0604020202020204" pitchFamily="34" charset="0"/>
              </a:rPr>
              <a:t>Identify the port(s) open in the application.</a:t>
            </a:r>
          </a:p>
          <a:p>
            <a:pPr marL="1200150" lvl="1" indent="-514350">
              <a:buFont typeface="+mj-lt"/>
              <a:buAutoNum type="alphaLcPeriod"/>
            </a:pPr>
            <a:r>
              <a:rPr lang="en-US" b="1" i="1" dirty="0">
                <a:latin typeface="Arial" panose="020B0604020202020204" pitchFamily="34" charset="0"/>
                <a:cs typeface="Arial" panose="020B0604020202020204" pitchFamily="34" charset="0"/>
              </a:rPr>
              <a:t>To accomplish this task, start Character Server on the Windows 7 system.  NOTE:  It is not necessary to use a debugger yet, just start the application</a:t>
            </a:r>
          </a:p>
          <a:p>
            <a:pPr marL="1200150" lvl="1" indent="-514350">
              <a:buFont typeface="+mj-lt"/>
              <a:buAutoNum type="alphaLcPeriod"/>
            </a:pPr>
            <a:r>
              <a:rPr lang="en-US" b="1" i="1" dirty="0">
                <a:latin typeface="Arial" panose="020B0604020202020204" pitchFamily="34" charset="0"/>
                <a:cs typeface="Arial" panose="020B0604020202020204" pitchFamily="34" charset="0"/>
              </a:rPr>
              <a:t>On the Kali system, run </a:t>
            </a:r>
            <a:r>
              <a:rPr lang="en-US" b="1" i="1" dirty="0" err="1">
                <a:latin typeface="Arial" panose="020B0604020202020204" pitchFamily="34" charset="0"/>
                <a:cs typeface="Arial" panose="020B0604020202020204" pitchFamily="34" charset="0"/>
              </a:rPr>
              <a:t>nmap</a:t>
            </a:r>
            <a:r>
              <a:rPr lang="en-US" b="1" i="1" dirty="0">
                <a:latin typeface="Arial" panose="020B0604020202020204" pitchFamily="34" charset="0"/>
                <a:cs typeface="Arial" panose="020B0604020202020204" pitchFamily="34" charset="0"/>
              </a:rPr>
              <a:t> against the Windows 7 box with default settings.  </a:t>
            </a:r>
          </a:p>
          <a:p>
            <a:pPr marL="1657350" lvl="2" indent="-514350">
              <a:buFont typeface="+mj-lt"/>
              <a:buAutoNum type="romanLcPeriod"/>
            </a:pPr>
            <a:r>
              <a:rPr lang="en-US" b="1" i="1" dirty="0">
                <a:latin typeface="Arial" panose="020B0604020202020204" pitchFamily="34" charset="0"/>
                <a:cs typeface="Arial" panose="020B0604020202020204" pitchFamily="34" charset="0"/>
              </a:rPr>
              <a:t>Students should identify port 31337 as unusual.  In order to prove that is the correct application, they should shut down the server and run </a:t>
            </a:r>
            <a:r>
              <a:rPr lang="en-US" b="1" i="1" dirty="0" err="1">
                <a:latin typeface="Arial" panose="020B0604020202020204" pitchFamily="34" charset="0"/>
                <a:cs typeface="Arial" panose="020B0604020202020204" pitchFamily="34" charset="0"/>
              </a:rPr>
              <a:t>nmap</a:t>
            </a:r>
            <a:r>
              <a:rPr lang="en-US" b="1" i="1" dirty="0">
                <a:latin typeface="Arial" panose="020B0604020202020204" pitchFamily="34" charset="0"/>
                <a:cs typeface="Arial" panose="020B0604020202020204" pitchFamily="34" charset="0"/>
              </a:rPr>
              <a:t> again. </a:t>
            </a:r>
          </a:p>
        </p:txBody>
      </p:sp>
    </p:spTree>
    <p:extLst>
      <p:ext uri="{BB962C8B-B14F-4D97-AF65-F5344CB8AC3E}">
        <p14:creationId xmlns:p14="http://schemas.microsoft.com/office/powerpoint/2010/main" xmlns="" val="267229117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p:txBody>
          <a:bodyPr/>
          <a:lstStyle/>
          <a:p>
            <a:r>
              <a:rPr lang="en-US" dirty="0"/>
              <a:t>Exercise: Simple </a:t>
            </a:r>
            <a:r>
              <a:rPr lang="en-US" dirty="0" err="1"/>
              <a:t>Fuzzer</a:t>
            </a:r>
            <a:r>
              <a:rPr lang="en-US" dirty="0"/>
              <a:t>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838200" y="1804087"/>
            <a:ext cx="10515600" cy="4806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Font typeface="+mj-lt"/>
              <a:buAutoNum type="arabicPeriod" startAt="2"/>
            </a:pPr>
            <a:r>
              <a:rPr lang="en-US" dirty="0"/>
              <a:t>Identify potential commands/functions that may be susceptible to buffer overflow.</a:t>
            </a:r>
          </a:p>
          <a:p>
            <a:pPr marL="914400" lvl="1" indent="-457200">
              <a:buFont typeface="+mj-lt"/>
              <a:buAutoNum type="alphaLcPeriod"/>
            </a:pPr>
            <a:r>
              <a:rPr lang="en-US" b="1" i="1" dirty="0"/>
              <a:t>First, connect to the server using ‘</a:t>
            </a:r>
            <a:r>
              <a:rPr lang="en-US" b="1" i="1" dirty="0" err="1"/>
              <a:t>nc</a:t>
            </a:r>
            <a:r>
              <a:rPr lang="en-US" b="1" i="1" dirty="0"/>
              <a:t>’ by typing (in Kali) </a:t>
            </a:r>
            <a:r>
              <a:rPr lang="en-US" b="1" i="1" dirty="0">
                <a:latin typeface="Consolas" panose="020B0609020204030204" pitchFamily="49" charset="0"/>
              </a:rPr>
              <a:t>$ </a:t>
            </a:r>
            <a:r>
              <a:rPr lang="en-US" b="1" i="1" dirty="0" err="1">
                <a:latin typeface="Consolas" panose="020B0609020204030204" pitchFamily="49" charset="0"/>
              </a:rPr>
              <a:t>nc</a:t>
            </a:r>
            <a:r>
              <a:rPr lang="en-US" b="1" i="1" dirty="0">
                <a:latin typeface="Consolas" panose="020B0609020204030204" pitchFamily="49" charset="0"/>
              </a:rPr>
              <a:t> &lt;windows </a:t>
            </a:r>
            <a:r>
              <a:rPr lang="en-US" b="1" i="1" dirty="0" err="1">
                <a:latin typeface="Consolas" panose="020B0609020204030204" pitchFamily="49" charset="0"/>
              </a:rPr>
              <a:t>ip</a:t>
            </a:r>
            <a:r>
              <a:rPr lang="en-US" b="1" i="1" dirty="0">
                <a:latin typeface="Consolas" panose="020B0609020204030204" pitchFamily="49" charset="0"/>
              </a:rPr>
              <a:t>&gt; 31337</a:t>
            </a:r>
          </a:p>
          <a:p>
            <a:pPr marL="914400" lvl="1" indent="-457200">
              <a:buFont typeface="+mj-lt"/>
              <a:buAutoNum type="alphaLcPeriod"/>
            </a:pPr>
            <a:r>
              <a:rPr lang="en-US" b="1" i="1" dirty="0"/>
              <a:t>If done correctly, you should now have a menu for Character Server which includes all of the commands.  </a:t>
            </a:r>
          </a:p>
          <a:p>
            <a:pPr marL="457200" lvl="0" indent="-457200">
              <a:buFont typeface="+mj-lt"/>
              <a:buAutoNum type="arabicPeriod" startAt="2"/>
            </a:pPr>
            <a:r>
              <a:rPr lang="en-US" dirty="0"/>
              <a:t>Attempt to “manually fuzz” at least one of the commands.</a:t>
            </a:r>
          </a:p>
          <a:p>
            <a:pPr marL="914400" lvl="1" indent="-457200">
              <a:buFont typeface="+mj-lt"/>
              <a:buAutoNum type="alphaLcPeriod"/>
            </a:pPr>
            <a:r>
              <a:rPr lang="en-US" b="1" i="1" dirty="0"/>
              <a:t>“Manually fuzz” just means typing in characters as opposed to using any script.  Most of the commands will eventually crash with just typing a bunch of letter A’s.  If you need one that works for sure, use NICK + 150 letter A’s</a:t>
            </a:r>
          </a:p>
        </p:txBody>
      </p:sp>
    </p:spTree>
    <p:extLst>
      <p:ext uri="{BB962C8B-B14F-4D97-AF65-F5344CB8AC3E}">
        <p14:creationId xmlns:p14="http://schemas.microsoft.com/office/powerpoint/2010/main" xmlns="" val="99831472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p:txBody>
          <a:bodyPr/>
          <a:lstStyle/>
          <a:p>
            <a:r>
              <a:rPr lang="en-US" dirty="0"/>
              <a:t>Exercise: Simple </a:t>
            </a:r>
            <a:r>
              <a:rPr lang="en-US" dirty="0" err="1"/>
              <a:t>Fuzzer</a:t>
            </a:r>
            <a:r>
              <a:rPr lang="en-US" dirty="0"/>
              <a:t>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377660" y="1807950"/>
            <a:ext cx="4437227" cy="46785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Font typeface="+mj-lt"/>
              <a:buAutoNum type="arabicPeriod" startAt="4"/>
            </a:pPr>
            <a:r>
              <a:rPr lang="en-US" sz="2000" dirty="0"/>
              <a:t>Create a simple script in Python that can send larger amounts of data to the socket identified.</a:t>
            </a:r>
          </a:p>
          <a:p>
            <a:pPr marL="1143000" lvl="1" indent="-457200">
              <a:buFont typeface="+mj-lt"/>
              <a:buAutoNum type="alphaLcPeriod"/>
            </a:pPr>
            <a:r>
              <a:rPr lang="en-US" sz="2000" b="1" i="1" dirty="0"/>
              <a:t>There are infinite ways to accomplish this. To the right is a screenshot of one way to do it in Python: </a:t>
            </a:r>
          </a:p>
          <a:p>
            <a:pPr marL="1143000" lvl="1" indent="-457200">
              <a:buFont typeface="+mj-lt"/>
              <a:buAutoNum type="alphaLcPeriod"/>
            </a:pPr>
            <a:r>
              <a:rPr lang="en-US" sz="2000" b="1" i="1" dirty="0"/>
              <a:t>This script opens a simple socket, and sends the “</a:t>
            </a:r>
            <a:r>
              <a:rPr lang="en-US" sz="2000" b="1" i="1" dirty="0" err="1"/>
              <a:t>buf</a:t>
            </a:r>
            <a:r>
              <a:rPr lang="en-US" sz="2000" b="1" i="1" dirty="0"/>
              <a:t>” variable. BUF can be manually created, or user inputted as in the screenshot.</a:t>
            </a:r>
          </a:p>
        </p:txBody>
      </p:sp>
      <p:pic>
        <p:nvPicPr>
          <p:cNvPr id="2050" name="Picture 2" descr="C:\Users\Student\Downloads\image (2).png"/>
          <p:cNvPicPr>
            <a:picLocks noChangeAspect="1" noChangeArrowheads="1"/>
          </p:cNvPicPr>
          <p:nvPr/>
        </p:nvPicPr>
        <p:blipFill>
          <a:blip r:embed="rId3" cstate="print"/>
          <a:srcRect/>
          <a:stretch>
            <a:fillRect/>
          </a:stretch>
        </p:blipFill>
        <p:spPr bwMode="auto">
          <a:xfrm>
            <a:off x="5320364" y="2105872"/>
            <a:ext cx="6486525" cy="4124325"/>
          </a:xfrm>
          <a:prstGeom prst="rect">
            <a:avLst/>
          </a:prstGeom>
          <a:noFill/>
        </p:spPr>
      </p:pic>
    </p:spTree>
    <p:extLst>
      <p:ext uri="{BB962C8B-B14F-4D97-AF65-F5344CB8AC3E}">
        <p14:creationId xmlns:p14="http://schemas.microsoft.com/office/powerpoint/2010/main" xmlns="" val="92283784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p:txBody>
          <a:bodyPr/>
          <a:lstStyle/>
          <a:p>
            <a:r>
              <a:rPr lang="en-US" dirty="0"/>
              <a:t>Exercise: Simple </a:t>
            </a:r>
            <a:r>
              <a:rPr lang="en-US" dirty="0" err="1"/>
              <a:t>Fuzzer</a:t>
            </a:r>
            <a:r>
              <a:rPr lang="en-US" dirty="0"/>
              <a:t>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377660" y="1807950"/>
            <a:ext cx="5923128" cy="46785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Font typeface="+mj-lt"/>
              <a:buAutoNum type="arabicPeriod" startAt="5"/>
            </a:pPr>
            <a:r>
              <a:rPr lang="en-US" sz="1900" dirty="0"/>
              <a:t>CHALLENGE:  The previous steps were all covered in the presentation.  Now, you must build a Python script that will systematically increase the number of characters sent to a command until the application crashes (i.e., It will send NICK AAAAA then AAAAAAAAA etc.).  When the program crashes, you must be able to identify this.  Also, note that the “NICK” command is just one of several vulnerable commands.</a:t>
            </a:r>
            <a:r>
              <a:rPr lang="en-US" sz="1900" b="1" i="1" dirty="0"/>
              <a:t> </a:t>
            </a:r>
          </a:p>
          <a:p>
            <a:pPr marL="1143000" lvl="1" indent="-457200">
              <a:buFont typeface="+mj-lt"/>
              <a:buAutoNum type="alphaLcPeriod"/>
            </a:pPr>
            <a:r>
              <a:rPr lang="en-US" sz="1900" b="1" i="1" dirty="0"/>
              <a:t>(See screenshot at right)</a:t>
            </a:r>
          </a:p>
          <a:p>
            <a:pPr marL="1143000" lvl="1" indent="-457200">
              <a:buFont typeface="+mj-lt"/>
              <a:buAutoNum type="alphaLcPeriod"/>
            </a:pPr>
            <a:r>
              <a:rPr lang="en-US" sz="1900" b="1" i="1" dirty="0"/>
              <a:t>Simple, and easily customizable, script for increasing number each round.  The “Press enter to continue…” is not suitable for large scale fuzzing but helps the student see what each round is doing, and whether or not it has crashed.  </a:t>
            </a:r>
          </a:p>
        </p:txBody>
      </p:sp>
      <p:pic>
        <p:nvPicPr>
          <p:cNvPr id="4" name="Picture 3">
            <a:extLst>
              <a:ext uri="{FF2B5EF4-FFF2-40B4-BE49-F238E27FC236}">
                <a16:creationId xmlns:a16="http://schemas.microsoft.com/office/drawing/2014/main" xmlns="" id="{B04EBDB4-3FA6-4744-AB2E-438BF855C867}"/>
              </a:ext>
            </a:extLst>
          </p:cNvPr>
          <p:cNvPicPr>
            <a:picLocks noChangeAspect="1"/>
          </p:cNvPicPr>
          <p:nvPr/>
        </p:nvPicPr>
        <p:blipFill>
          <a:blip r:embed="rId3" cstate="print"/>
          <a:stretch>
            <a:fillRect/>
          </a:stretch>
        </p:blipFill>
        <p:spPr>
          <a:xfrm>
            <a:off x="6384627" y="1829401"/>
            <a:ext cx="5429713" cy="4368113"/>
          </a:xfrm>
          <a:prstGeom prst="rect">
            <a:avLst/>
          </a:prstGeom>
        </p:spPr>
      </p:pic>
    </p:spTree>
    <p:extLst>
      <p:ext uri="{BB962C8B-B14F-4D97-AF65-F5344CB8AC3E}">
        <p14:creationId xmlns:p14="http://schemas.microsoft.com/office/powerpoint/2010/main" xmlns="" val="139852213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a:xfrm>
            <a:off x="599661" y="547253"/>
            <a:ext cx="10515600" cy="660486"/>
          </a:xfrm>
        </p:spPr>
        <p:txBody>
          <a:bodyPr/>
          <a:lstStyle/>
          <a:p>
            <a:r>
              <a:rPr lang="en-US" dirty="0"/>
              <a:t>Exercise: Simple </a:t>
            </a:r>
            <a:r>
              <a:rPr lang="en-US" dirty="0" err="1"/>
              <a:t>Fuzzer</a:t>
            </a:r>
            <a:r>
              <a:rPr lang="en-US" dirty="0"/>
              <a:t>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371061" y="1325217"/>
            <a:ext cx="11370365" cy="516130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r>
              <a:rPr lang="en-US" sz="1900" b="1" i="1" dirty="0" smtClean="0"/>
              <a:t>The following is an alternate solution for Step# 5</a:t>
            </a:r>
            <a:endParaRPr lang="en-US" sz="1900" b="1" i="1" dirty="0"/>
          </a:p>
        </p:txBody>
      </p:sp>
      <p:pic>
        <p:nvPicPr>
          <p:cNvPr id="1026" name="Picture 2" descr="C:\Users\Student\Downloads\Lesson13_Exercise_1_alt_solution.PNG"/>
          <p:cNvPicPr>
            <a:picLocks noChangeAspect="1" noChangeArrowheads="1"/>
          </p:cNvPicPr>
          <p:nvPr/>
        </p:nvPicPr>
        <p:blipFill>
          <a:blip r:embed="rId3" cstate="print"/>
          <a:srcRect/>
          <a:stretch>
            <a:fillRect/>
          </a:stretch>
        </p:blipFill>
        <p:spPr bwMode="auto">
          <a:xfrm>
            <a:off x="2650435" y="1767708"/>
            <a:ext cx="7024396" cy="4926652"/>
          </a:xfrm>
          <a:prstGeom prst="rect">
            <a:avLst/>
          </a:prstGeom>
          <a:noFill/>
        </p:spPr>
      </p:pic>
    </p:spTree>
    <p:extLst>
      <p:ext uri="{BB962C8B-B14F-4D97-AF65-F5344CB8AC3E}">
        <p14:creationId xmlns:p14="http://schemas.microsoft.com/office/powerpoint/2010/main" xmlns="" val="139852213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Debrief</a:t>
            </a:r>
          </a:p>
        </p:txBody>
      </p:sp>
      <p:sp>
        <p:nvSpPr>
          <p:cNvPr id="4" name="Chord 3">
            <a:extLst>
              <a:ext uri="{FF2B5EF4-FFF2-40B4-BE49-F238E27FC236}">
                <a16:creationId xmlns:a16="http://schemas.microsoft.com/office/drawing/2014/main" xmlns="" id="{79CC0974-090F-4308-ADC0-A60BEF4D1F0C}"/>
              </a:ext>
            </a:extLst>
          </p:cNvPr>
          <p:cNvSpPr/>
          <p:nvPr/>
        </p:nvSpPr>
        <p:spPr>
          <a:xfrm rot="1360145">
            <a:off x="8935628" y="1155523"/>
            <a:ext cx="4740086" cy="4558311"/>
          </a:xfrm>
          <a:prstGeom prst="chord">
            <a:avLst/>
          </a:prstGeom>
          <a:solidFill>
            <a:srgbClr val="9D1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4">
            <a:extLst>
              <a:ext uri="{FF2B5EF4-FFF2-40B4-BE49-F238E27FC236}">
                <a16:creationId xmlns:a16="http://schemas.microsoft.com/office/drawing/2014/main" xmlns="" id="{A815C278-1BE7-48B8-8F09-9E459998BFE0}"/>
              </a:ext>
            </a:extLst>
          </p:cNvPr>
          <p:cNvSpPr txBox="1">
            <a:spLocks/>
          </p:cNvSpPr>
          <p:nvPr/>
        </p:nvSpPr>
        <p:spPr>
          <a:xfrm>
            <a:off x="838199" y="2054511"/>
            <a:ext cx="3898375" cy="47979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accent1">
                    <a:lumMod val="50000"/>
                  </a:schemeClr>
                </a:solidFill>
              </a:rPr>
              <a:t>General Questions</a:t>
            </a:r>
          </a:p>
          <a:p>
            <a:pPr marL="342900" indent="-342900">
              <a:buFont typeface="Arial" panose="020B0604020202020204" pitchFamily="34" charset="0"/>
              <a:buChar char="•"/>
            </a:pPr>
            <a:r>
              <a:rPr lang="en-US" dirty="0"/>
              <a:t>How did you feel about this procedure?</a:t>
            </a:r>
          </a:p>
          <a:p>
            <a:pPr marL="342900" indent="-342900">
              <a:buFont typeface="Arial" panose="020B0604020202020204" pitchFamily="34" charset="0"/>
              <a:buChar char="•"/>
            </a:pPr>
            <a:r>
              <a:rPr lang="en-US" dirty="0"/>
              <a:t>Were there any areas in particular where you had difficulty?</a:t>
            </a:r>
          </a:p>
          <a:p>
            <a:pPr marL="342900" indent="-342900">
              <a:buFont typeface="Arial" panose="020B0604020202020204" pitchFamily="34" charset="0"/>
              <a:buChar char="•"/>
            </a:pPr>
            <a:r>
              <a:rPr lang="en-US" dirty="0"/>
              <a:t>Do you understand how this relates to the work you will be doing?</a:t>
            </a:r>
          </a:p>
        </p:txBody>
      </p:sp>
      <p:sp>
        <p:nvSpPr>
          <p:cNvPr id="17" name="Oval 16">
            <a:extLst>
              <a:ext uri="{FF2B5EF4-FFF2-40B4-BE49-F238E27FC236}">
                <a16:creationId xmlns:a16="http://schemas.microsoft.com/office/drawing/2014/main" xmlns="" id="{91EE9579-801E-44DB-A372-3C25104FF7CA}"/>
              </a:ext>
            </a:extLst>
          </p:cNvPr>
          <p:cNvSpPr/>
          <p:nvPr/>
        </p:nvSpPr>
        <p:spPr>
          <a:xfrm flipH="1">
            <a:off x="10771975" y="2684346"/>
            <a:ext cx="1246179" cy="1232311"/>
          </a:xfrm>
          <a:prstGeom prst="ellipse">
            <a:avLst/>
          </a:prstGeom>
          <a:solidFill>
            <a:srgbClr val="6A1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Head with Gears">
            <a:extLst>
              <a:ext uri="{FF2B5EF4-FFF2-40B4-BE49-F238E27FC236}">
                <a16:creationId xmlns:a16="http://schemas.microsoft.com/office/drawing/2014/main" xmlns="" id="{CBC36DA1-F9C6-48CE-83FB-06CD70224689}"/>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flipH="1">
            <a:off x="10314555" y="2530040"/>
            <a:ext cx="2078490" cy="2182952"/>
          </a:xfrm>
          <a:prstGeom prst="rect">
            <a:avLst/>
          </a:prstGeom>
        </p:spPr>
      </p:pic>
      <p:sp>
        <p:nvSpPr>
          <p:cNvPr id="23" name="Speech Bubble: Rectangle with Corners Rounded 22">
            <a:extLst>
              <a:ext uri="{FF2B5EF4-FFF2-40B4-BE49-F238E27FC236}">
                <a16:creationId xmlns:a16="http://schemas.microsoft.com/office/drawing/2014/main" xmlns="" id="{D338D3B6-4A26-4BFE-B15A-8592A6ACF6B1}"/>
              </a:ext>
            </a:extLst>
          </p:cNvPr>
          <p:cNvSpPr/>
          <p:nvPr/>
        </p:nvSpPr>
        <p:spPr>
          <a:xfrm>
            <a:off x="9352121" y="2605091"/>
            <a:ext cx="1000753" cy="823910"/>
          </a:xfrm>
          <a:prstGeom prst="wedgeRoundRectCallout">
            <a:avLst>
              <a:gd name="adj1" fmla="val 59396"/>
              <a:gd name="adj2" fmla="val 10508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5">
            <a:extLst>
              <a:ext uri="{FF2B5EF4-FFF2-40B4-BE49-F238E27FC236}">
                <a16:creationId xmlns:a16="http://schemas.microsoft.com/office/drawing/2014/main" xmlns="" id="{D818C69D-0C8E-49B0-9E68-6F7BE069A94D}"/>
              </a:ext>
            </a:extLst>
          </p:cNvPr>
          <p:cNvSpPr txBox="1">
            <a:spLocks/>
          </p:cNvSpPr>
          <p:nvPr/>
        </p:nvSpPr>
        <p:spPr>
          <a:xfrm>
            <a:off x="4938727" y="2054511"/>
            <a:ext cx="3898374" cy="47979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lumMod val="50000"/>
                  </a:schemeClr>
                </a:solidFill>
              </a:rPr>
              <a:t>Specific Questions</a:t>
            </a:r>
          </a:p>
          <a:p>
            <a:r>
              <a:rPr lang="en-US" sz="2400" dirty="0"/>
              <a:t>Were you able to “manually fuzz” any of the commands? </a:t>
            </a:r>
          </a:p>
          <a:p>
            <a:pPr lvl="1"/>
            <a:r>
              <a:rPr lang="en-US" sz="2000" dirty="0"/>
              <a:t>If yes, what techniques did you use?</a:t>
            </a:r>
          </a:p>
          <a:p>
            <a:r>
              <a:rPr lang="en-US" sz="2400" dirty="0"/>
              <a:t>What increment did your fuzzer count by in the CHALLENGE?</a:t>
            </a:r>
          </a:p>
          <a:p>
            <a:pPr lvl="1"/>
            <a:r>
              <a:rPr lang="en-US" sz="2000" dirty="0"/>
              <a:t>Which commands did you try?</a:t>
            </a:r>
          </a:p>
        </p:txBody>
      </p:sp>
    </p:spTree>
    <p:extLst>
      <p:ext uri="{BB962C8B-B14F-4D97-AF65-F5344CB8AC3E}">
        <p14:creationId xmlns:p14="http://schemas.microsoft.com/office/powerpoint/2010/main" xmlns="" val="1562005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Module 2 – Lesson 13:  Fuzzing</a:t>
            </a:r>
            <a:br>
              <a:rPr lang="en-US" dirty="0"/>
            </a:br>
            <a:r>
              <a:rPr lang="en-US" dirty="0"/>
              <a:t>(Objectives)</a:t>
            </a:r>
          </a:p>
        </p:txBody>
      </p:sp>
      <p:sp>
        <p:nvSpPr>
          <p:cNvPr id="3" name="Content Placeholder 2"/>
          <p:cNvSpPr>
            <a:spLocks noGrp="1"/>
          </p:cNvSpPr>
          <p:nvPr>
            <p:ph idx="1"/>
          </p:nvPr>
        </p:nvSpPr>
        <p:spPr>
          <a:xfrm>
            <a:off x="838200" y="2065087"/>
            <a:ext cx="10515600" cy="4723902"/>
          </a:xfrm>
        </p:spPr>
        <p:txBody>
          <a:bodyPr>
            <a:normAutofit/>
          </a:bodyPr>
          <a:lstStyle/>
          <a:p>
            <a:pPr marL="342900" indent="-342900">
              <a:buFont typeface="Arial" panose="020B0604020202020204" pitchFamily="34" charset="0"/>
              <a:buChar char="•"/>
            </a:pPr>
            <a:r>
              <a:rPr lang="en-US" dirty="0"/>
              <a:t>Define fuzzing</a:t>
            </a:r>
          </a:p>
          <a:p>
            <a:pPr marL="342900" indent="-342900">
              <a:buFont typeface="Arial" panose="020B0604020202020204" pitchFamily="34" charset="0"/>
              <a:buChar char="•"/>
            </a:pPr>
            <a:r>
              <a:rPr lang="en-US" dirty="0"/>
              <a:t>Explain the purpose of fuzzing</a:t>
            </a:r>
          </a:p>
          <a:p>
            <a:pPr marL="342900" indent="-342900">
              <a:buFont typeface="Arial" panose="020B0604020202020204" pitchFamily="34" charset="0"/>
              <a:buChar char="•"/>
            </a:pPr>
            <a:r>
              <a:rPr lang="en-US" dirty="0"/>
              <a:t>Identify the components of fuzzing</a:t>
            </a:r>
          </a:p>
          <a:p>
            <a:pPr marL="342900" indent="-342900">
              <a:buFont typeface="Arial" panose="020B0604020202020204" pitchFamily="34" charset="0"/>
              <a:buChar char="•"/>
            </a:pPr>
            <a:r>
              <a:rPr lang="en-US" dirty="0"/>
              <a:t>Perform manual fuzzing</a:t>
            </a:r>
          </a:p>
          <a:p>
            <a:pPr marL="342900" indent="-342900">
              <a:buFont typeface="Arial" panose="020B0604020202020204" pitchFamily="34" charset="0"/>
              <a:buChar char="•"/>
            </a:pPr>
            <a:r>
              <a:rPr lang="en-US" dirty="0"/>
              <a:t>Develop fuzzing scripts</a:t>
            </a:r>
          </a:p>
          <a:p>
            <a:pPr marL="342900" indent="-342900">
              <a:buFont typeface="Arial" panose="020B0604020202020204" pitchFamily="34" charset="0"/>
              <a:buChar char="•"/>
            </a:pPr>
            <a:r>
              <a:rPr lang="en-US" dirty="0"/>
              <a:t>Determine potential vulnerabilities</a:t>
            </a:r>
          </a:p>
          <a:p>
            <a:pPr marL="342900" indent="-342900">
              <a:buFont typeface="Arial" panose="020B0604020202020204" pitchFamily="34" charset="0"/>
              <a:buChar char="•"/>
            </a:pPr>
            <a:r>
              <a:rPr lang="en-US" dirty="0"/>
              <a:t>Use a third-party </a:t>
            </a:r>
            <a:r>
              <a:rPr lang="en-US" dirty="0" err="1"/>
              <a:t>fuzzer</a:t>
            </a:r>
            <a:r>
              <a:rPr lang="en-US" dirty="0"/>
              <a:t> to test an application</a:t>
            </a:r>
          </a:p>
        </p:txBody>
      </p:sp>
    </p:spTree>
    <p:extLst>
      <p:ext uri="{BB962C8B-B14F-4D97-AF65-F5344CB8AC3E}">
        <p14:creationId xmlns:p14="http://schemas.microsoft.com/office/powerpoint/2010/main" xmlns="" val="1534991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601"/>
            <a:ext cx="8615516" cy="660486"/>
          </a:xfrm>
        </p:spPr>
        <p:txBody>
          <a:bodyPr>
            <a:noAutofit/>
          </a:bodyPr>
          <a:lstStyle/>
          <a:p>
            <a:r>
              <a:rPr lang="en-US" dirty="0"/>
              <a:t>Exercise: SPIKE</a:t>
            </a:r>
          </a:p>
        </p:txBody>
      </p:sp>
      <p:sp>
        <p:nvSpPr>
          <p:cNvPr id="3" name="Content Placeholder 2"/>
          <p:cNvSpPr>
            <a:spLocks noGrp="1"/>
          </p:cNvSpPr>
          <p:nvPr>
            <p:ph idx="1"/>
          </p:nvPr>
        </p:nvSpPr>
        <p:spPr>
          <a:xfrm>
            <a:off x="838200" y="2065087"/>
            <a:ext cx="8102600" cy="3810780"/>
          </a:xfrm>
        </p:spPr>
        <p:txBody>
          <a:bodyPr>
            <a:normAutofit/>
          </a:bodyPr>
          <a:lstStyle/>
          <a:p>
            <a:r>
              <a:rPr lang="en-US" sz="2800" dirty="0">
                <a:solidFill>
                  <a:schemeClr val="accent1">
                    <a:lumMod val="50000"/>
                  </a:schemeClr>
                </a:solidFill>
              </a:rPr>
              <a:t>Objectives</a:t>
            </a:r>
            <a:endParaRPr lang="en-US" dirty="0">
              <a:solidFill>
                <a:schemeClr val="accent1">
                  <a:lumMod val="50000"/>
                </a:schemeClr>
              </a:solidFill>
            </a:endParaRPr>
          </a:p>
          <a:p>
            <a:r>
              <a:rPr lang="en-US" dirty="0"/>
              <a:t>After completing this exercise, students will be able to:</a:t>
            </a:r>
          </a:p>
          <a:p>
            <a:pPr marL="342900" indent="-342900">
              <a:buFont typeface="Arial" panose="020B0604020202020204" pitchFamily="34" charset="0"/>
              <a:buChar char="•"/>
            </a:pPr>
            <a:r>
              <a:rPr lang="en-US" dirty="0"/>
              <a:t>Use a third-party </a:t>
            </a:r>
            <a:r>
              <a:rPr lang="en-US" dirty="0" err="1"/>
              <a:t>fuzzer</a:t>
            </a:r>
            <a:r>
              <a:rPr lang="en-US" dirty="0"/>
              <a:t> to test an application</a:t>
            </a:r>
          </a:p>
          <a:p>
            <a:pPr marL="342900" indent="-342900">
              <a:buFont typeface="Arial" panose="020B0604020202020204" pitchFamily="34" charset="0"/>
              <a:buChar char="•"/>
            </a:pPr>
            <a:endParaRPr lang="en-US" dirty="0"/>
          </a:p>
          <a:p>
            <a:r>
              <a:rPr lang="en-US" sz="2800" dirty="0">
                <a:solidFill>
                  <a:schemeClr val="accent1">
                    <a:lumMod val="50000"/>
                  </a:schemeClr>
                </a:solidFill>
              </a:rPr>
              <a:t>Duration</a:t>
            </a:r>
            <a:endParaRPr lang="en-US" dirty="0">
              <a:solidFill>
                <a:schemeClr val="accent1">
                  <a:lumMod val="50000"/>
                </a:schemeClr>
              </a:solidFill>
            </a:endParaRPr>
          </a:p>
          <a:p>
            <a:r>
              <a:rPr lang="en-US" dirty="0"/>
              <a:t>This exercise will take approximately </a:t>
            </a:r>
            <a:r>
              <a:rPr lang="en-US" b="1" dirty="0">
                <a:solidFill>
                  <a:schemeClr val="accent1">
                    <a:lumMod val="50000"/>
                  </a:schemeClr>
                </a:solidFill>
              </a:rPr>
              <a:t>1</a:t>
            </a:r>
            <a:r>
              <a:rPr lang="en-US" dirty="0"/>
              <a:t> hours to complete.</a:t>
            </a:r>
          </a:p>
          <a:p>
            <a:endParaRPr lang="en-US" dirty="0"/>
          </a:p>
        </p:txBody>
      </p:sp>
      <p:sp>
        <p:nvSpPr>
          <p:cNvPr id="4" name="Chord 3">
            <a:extLst>
              <a:ext uri="{FF2B5EF4-FFF2-40B4-BE49-F238E27FC236}">
                <a16:creationId xmlns:a16="http://schemas.microsoft.com/office/drawing/2014/main" xmlns="" id="{79CC0974-090F-4308-ADC0-A60BEF4D1F0C}"/>
              </a:ext>
            </a:extLst>
          </p:cNvPr>
          <p:cNvSpPr/>
          <p:nvPr/>
        </p:nvSpPr>
        <p:spPr>
          <a:xfrm rot="1360145">
            <a:off x="8935628" y="1155523"/>
            <a:ext cx="4740086" cy="4558311"/>
          </a:xfrm>
          <a:prstGeom prst="chord">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Single Corner Snipped 6">
            <a:extLst>
              <a:ext uri="{FF2B5EF4-FFF2-40B4-BE49-F238E27FC236}">
                <a16:creationId xmlns:a16="http://schemas.microsoft.com/office/drawing/2014/main" xmlns="" id="{46049F62-B511-4B73-A3FE-A077941383F5}"/>
              </a:ext>
            </a:extLst>
          </p:cNvPr>
          <p:cNvSpPr/>
          <p:nvPr/>
        </p:nvSpPr>
        <p:spPr>
          <a:xfrm>
            <a:off x="10127194" y="2340262"/>
            <a:ext cx="1547259" cy="2032000"/>
          </a:xfrm>
          <a:prstGeom prst="snip1Rect">
            <a:avLst>
              <a:gd name="adj" fmla="val 40744"/>
            </a:avLst>
          </a:prstGeom>
          <a:solidFill>
            <a:srgbClr val="0F1E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A9D8F3CB-B852-4CD7-83C4-E72B9A81A03C}"/>
              </a:ext>
            </a:extLst>
          </p:cNvPr>
          <p:cNvSpPr txBox="1"/>
          <p:nvPr/>
        </p:nvSpPr>
        <p:spPr>
          <a:xfrm>
            <a:off x="10329347" y="2571432"/>
            <a:ext cx="1603880" cy="1569660"/>
          </a:xfrm>
          <a:prstGeom prst="rect">
            <a:avLst/>
          </a:prstGeom>
          <a:noFill/>
        </p:spPr>
        <p:txBody>
          <a:bodyPr wrap="square" rtlCol="0">
            <a:spAutoFit/>
          </a:bodyPr>
          <a:lstStyle/>
          <a:p>
            <a:r>
              <a:rPr lang="en-US" sz="2400" dirty="0">
                <a:solidFill>
                  <a:schemeClr val="bg1"/>
                </a:solidFill>
                <a:latin typeface="Avenir LT Std 65 Medium" panose="020B0603020203020204" pitchFamily="34" charset="0"/>
                <a:cs typeface="Arial" panose="020B0604020202020204" pitchFamily="34" charset="0"/>
              </a:rPr>
              <a:t>EX</a:t>
            </a:r>
          </a:p>
          <a:p>
            <a:r>
              <a:rPr lang="en-US" sz="2400" dirty="0">
                <a:solidFill>
                  <a:schemeClr val="bg1"/>
                </a:solidFill>
                <a:latin typeface="Avenir LT Std 65 Medium" panose="020B0603020203020204" pitchFamily="34" charset="0"/>
                <a:cs typeface="Arial" panose="020B0604020202020204" pitchFamily="34" charset="0"/>
              </a:rPr>
              <a:t>1 -------</a:t>
            </a:r>
          </a:p>
          <a:p>
            <a:r>
              <a:rPr lang="en-US" sz="2400" dirty="0">
                <a:solidFill>
                  <a:schemeClr val="bg1"/>
                </a:solidFill>
                <a:latin typeface="Avenir LT Std 65 Medium" panose="020B0603020203020204" pitchFamily="34" charset="0"/>
                <a:cs typeface="Arial" panose="020B0604020202020204" pitchFamily="34" charset="0"/>
              </a:rPr>
              <a:t>2 -------</a:t>
            </a:r>
          </a:p>
          <a:p>
            <a:r>
              <a:rPr lang="en-US" sz="2400" dirty="0">
                <a:solidFill>
                  <a:schemeClr val="bg1"/>
                </a:solidFill>
                <a:latin typeface="Avenir LT Std 65 Medium" panose="020B0603020203020204" pitchFamily="34" charset="0"/>
                <a:cs typeface="Arial" panose="020B0604020202020204" pitchFamily="34" charset="0"/>
              </a:rPr>
              <a:t>3 -------</a:t>
            </a:r>
          </a:p>
        </p:txBody>
      </p:sp>
      <p:pic>
        <p:nvPicPr>
          <p:cNvPr id="9" name="Graphic 8" descr="Paper">
            <a:extLst>
              <a:ext uri="{FF2B5EF4-FFF2-40B4-BE49-F238E27FC236}">
                <a16:creationId xmlns:a16="http://schemas.microsoft.com/office/drawing/2014/main" xmlns="" id="{FDA6938D-88BA-4CBC-A6D8-77DD8F52B34E}"/>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9609649" y="2065086"/>
            <a:ext cx="2582351" cy="2582351"/>
          </a:xfrm>
          <a:prstGeom prst="rect">
            <a:avLst/>
          </a:prstGeom>
        </p:spPr>
      </p:pic>
    </p:spTree>
    <p:extLst>
      <p:ext uri="{BB962C8B-B14F-4D97-AF65-F5344CB8AC3E}">
        <p14:creationId xmlns:p14="http://schemas.microsoft.com/office/powerpoint/2010/main" xmlns="" val="643052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p:txBody>
          <a:bodyPr/>
          <a:lstStyle/>
          <a:p>
            <a:r>
              <a:rPr lang="en-US" dirty="0"/>
              <a:t>Exercise: SPIKE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838200" y="1804087"/>
            <a:ext cx="10515600" cy="4806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Create a SPIKE script (.</a:t>
            </a:r>
            <a:r>
              <a:rPr lang="en-US" dirty="0" err="1"/>
              <a:t>spk</a:t>
            </a:r>
            <a:r>
              <a:rPr lang="en-US" dirty="0"/>
              <a:t> file) that will test the GROUP command</a:t>
            </a:r>
            <a:r>
              <a:rPr lang="en-US" sz="2800" dirty="0">
                <a:latin typeface="Calibri" panose="020F0502020204030204" pitchFamily="34" charset="0"/>
                <a:cs typeface="Times New Roman" panose="02020603050405020304" pitchFamily="18" charset="0"/>
              </a:rPr>
              <a:t>.</a:t>
            </a:r>
          </a:p>
          <a:p>
            <a:pPr marL="457200"/>
            <a:r>
              <a:rPr lang="en-US" sz="2800" b="1" i="1" dirty="0">
                <a:latin typeface="Calibri" panose="020F0502020204030204" pitchFamily="34" charset="0"/>
                <a:cs typeface="Times New Roman" panose="02020603050405020304" pitchFamily="18" charset="0"/>
              </a:rPr>
              <a:t>Configure the SPK file with the following details:</a:t>
            </a:r>
          </a:p>
          <a:p>
            <a:pPr marL="457200"/>
            <a:endParaRPr lang="en-US" sz="2800" b="1" i="1" dirty="0">
              <a:latin typeface="Calibri" panose="020F0502020204030204" pitchFamily="34" charset="0"/>
              <a:cs typeface="Times New Roman" panose="02020603050405020304" pitchFamily="18" charset="0"/>
            </a:endParaRPr>
          </a:p>
          <a:p>
            <a:pPr marL="457200"/>
            <a:endParaRPr lang="en-US" sz="2800" b="1" i="1" dirty="0">
              <a:latin typeface="Calibri" panose="020F0502020204030204" pitchFamily="34" charset="0"/>
              <a:cs typeface="Times New Roman" panose="02020603050405020304" pitchFamily="18" charset="0"/>
            </a:endParaRPr>
          </a:p>
          <a:p>
            <a:pPr marL="457200"/>
            <a:endParaRPr lang="en-US" sz="2800" b="1" i="1" dirty="0">
              <a:latin typeface="Calibri" panose="020F0502020204030204" pitchFamily="34" charset="0"/>
              <a:cs typeface="Times New Roman" panose="02020603050405020304" pitchFamily="18" charset="0"/>
            </a:endParaRPr>
          </a:p>
          <a:p>
            <a:pPr marL="457200"/>
            <a:r>
              <a:rPr lang="en-US" sz="2800" b="1" i="1" dirty="0">
                <a:latin typeface="Calibri" panose="020F0502020204030204" pitchFamily="34" charset="0"/>
                <a:cs typeface="Times New Roman" panose="02020603050405020304" pitchFamily="18" charset="0"/>
              </a:rPr>
              <a:t>The </a:t>
            </a:r>
            <a:r>
              <a:rPr lang="en-US" sz="2800" b="1" i="1" dirty="0" err="1">
                <a:latin typeface="Consolas" panose="020B0609020204030204" pitchFamily="49" charset="0"/>
                <a:cs typeface="Times New Roman" panose="02020603050405020304" pitchFamily="18" charset="0"/>
              </a:rPr>
              <a:t>s_string_variable</a:t>
            </a:r>
            <a:r>
              <a:rPr lang="en-US" sz="2800" b="1" i="1" dirty="0">
                <a:latin typeface="Consolas" panose="020B0609020204030204" pitchFamily="49" charset="0"/>
                <a:cs typeface="Times New Roman" panose="02020603050405020304" pitchFamily="18" charset="0"/>
              </a:rPr>
              <a:t> </a:t>
            </a:r>
            <a:r>
              <a:rPr lang="en-US" sz="2800" b="1" i="1" dirty="0">
                <a:latin typeface="Calibri" panose="020F0502020204030204" pitchFamily="34" charset="0"/>
                <a:cs typeface="Times New Roman" panose="02020603050405020304" pitchFamily="18" charset="0"/>
              </a:rPr>
              <a:t>can be anything.  We taught the students to use “</a:t>
            </a:r>
            <a:r>
              <a:rPr lang="en-US" sz="2800" b="1" i="1" dirty="0">
                <a:latin typeface="Consolas" panose="020B0609020204030204" pitchFamily="49" charset="0"/>
                <a:cs typeface="Times New Roman" panose="02020603050405020304" pitchFamily="18" charset="0"/>
              </a:rPr>
              <a:t>COMMAND</a:t>
            </a:r>
            <a:r>
              <a:rPr lang="en-US" sz="2800" b="1" i="1" dirty="0">
                <a:latin typeface="Calibri" panose="020F0502020204030204" pitchFamily="34" charset="0"/>
                <a:cs typeface="Times New Roman" panose="02020603050405020304" pitchFamily="18" charset="0"/>
              </a:rPr>
              <a:t>” earlier in the course.</a:t>
            </a:r>
          </a:p>
        </p:txBody>
      </p:sp>
      <p:pic>
        <p:nvPicPr>
          <p:cNvPr id="4" name="Picture 3">
            <a:extLst>
              <a:ext uri="{FF2B5EF4-FFF2-40B4-BE49-F238E27FC236}">
                <a16:creationId xmlns:a16="http://schemas.microsoft.com/office/drawing/2014/main" xmlns="" id="{284585EE-6AE3-4C38-A19A-5627CE0DA5AC}"/>
              </a:ext>
            </a:extLst>
          </p:cNvPr>
          <p:cNvPicPr/>
          <p:nvPr/>
        </p:nvPicPr>
        <p:blipFill>
          <a:blip r:embed="rId3" cstate="print"/>
          <a:stretch>
            <a:fillRect/>
          </a:stretch>
        </p:blipFill>
        <p:spPr>
          <a:xfrm>
            <a:off x="1437506" y="2691887"/>
            <a:ext cx="4476597" cy="1688383"/>
          </a:xfrm>
          <a:prstGeom prst="rect">
            <a:avLst/>
          </a:prstGeom>
        </p:spPr>
      </p:pic>
    </p:spTree>
    <p:extLst>
      <p:ext uri="{BB962C8B-B14F-4D97-AF65-F5344CB8AC3E}">
        <p14:creationId xmlns:p14="http://schemas.microsoft.com/office/powerpoint/2010/main" xmlns="" val="359100305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p:txBody>
          <a:bodyPr/>
          <a:lstStyle/>
          <a:p>
            <a:r>
              <a:rPr lang="en-US" dirty="0"/>
              <a:t>Exercise: SPIKE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336330" y="1804087"/>
            <a:ext cx="11519340" cy="4806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en-US" dirty="0">
                <a:latin typeface="Calibri" panose="020F0502020204030204" pitchFamily="34" charset="0"/>
                <a:cs typeface="Times New Roman" panose="02020603050405020304" pitchFamily="18" charset="0"/>
              </a:rPr>
              <a:t>Configure Wireshark to monitor the SPIKE </a:t>
            </a:r>
            <a:r>
              <a:rPr lang="en-US" dirty="0" err="1">
                <a:latin typeface="Calibri" panose="020F0502020204030204" pitchFamily="34" charset="0"/>
                <a:cs typeface="Times New Roman" panose="02020603050405020304" pitchFamily="18" charset="0"/>
              </a:rPr>
              <a:t>fuzzer’s</a:t>
            </a:r>
            <a:r>
              <a:rPr lang="en-US" dirty="0">
                <a:latin typeface="Calibri" panose="020F0502020204030204" pitchFamily="34" charset="0"/>
                <a:cs typeface="Times New Roman" panose="02020603050405020304" pitchFamily="18" charset="0"/>
              </a:rPr>
              <a:t> traffic.</a:t>
            </a:r>
          </a:p>
          <a:p>
            <a:pPr marL="1200150" lvl="1" indent="-514350">
              <a:buFont typeface="+mj-lt"/>
              <a:buAutoNum type="alphaLcPeriod"/>
            </a:pPr>
            <a:r>
              <a:rPr lang="en-US" sz="1800" dirty="0"/>
              <a:t>HINT:  This is one of the easier ways to identify the string that caused the crash.  Be careful, since there are many streams that will include failed fuzz attempts.  Remember, the Extended Instruction Pointer (EIP) will generally show the string of letters (or hex) that crashed the program.  So, if you find “ABCD” in the EIP, that’s what you should search for in your PCAP.</a:t>
            </a:r>
          </a:p>
          <a:p>
            <a:pPr marL="457200"/>
            <a:r>
              <a:rPr lang="en-US" b="1" i="1" dirty="0">
                <a:latin typeface="Calibri" panose="020F0502020204030204" pitchFamily="34" charset="0"/>
                <a:cs typeface="Times New Roman" panose="02020603050405020304" pitchFamily="18" charset="0"/>
              </a:rPr>
              <a:t>Start Wireshark, set it to begin capture, and you can apply a filter (either capture or view) if you want to cut down noise.  I’d recommend a view filter for your target IP: </a:t>
            </a:r>
          </a:p>
        </p:txBody>
      </p:sp>
      <p:pic>
        <p:nvPicPr>
          <p:cNvPr id="6" name="Picture 5">
            <a:extLst>
              <a:ext uri="{FF2B5EF4-FFF2-40B4-BE49-F238E27FC236}">
                <a16:creationId xmlns:a16="http://schemas.microsoft.com/office/drawing/2014/main" xmlns="" id="{945BD344-CD32-4063-928D-F7E8781577F2}"/>
              </a:ext>
            </a:extLst>
          </p:cNvPr>
          <p:cNvPicPr/>
          <p:nvPr/>
        </p:nvPicPr>
        <p:blipFill>
          <a:blip r:embed="rId3" cstate="print"/>
          <a:stretch>
            <a:fillRect/>
          </a:stretch>
        </p:blipFill>
        <p:spPr>
          <a:xfrm>
            <a:off x="1806507" y="4207218"/>
            <a:ext cx="8536364" cy="2403132"/>
          </a:xfrm>
          <a:prstGeom prst="rect">
            <a:avLst/>
          </a:prstGeom>
        </p:spPr>
      </p:pic>
    </p:spTree>
    <p:extLst>
      <p:ext uri="{BB962C8B-B14F-4D97-AF65-F5344CB8AC3E}">
        <p14:creationId xmlns:p14="http://schemas.microsoft.com/office/powerpoint/2010/main" xmlns="" val="287851948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p:txBody>
          <a:bodyPr/>
          <a:lstStyle/>
          <a:p>
            <a:r>
              <a:rPr lang="en-US" dirty="0"/>
              <a:t>Exercise: SPIKE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336330" y="1804087"/>
            <a:ext cx="11519340" cy="4806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en-US" dirty="0">
                <a:latin typeface="Calibri" panose="020F0502020204030204" pitchFamily="34" charset="0"/>
                <a:cs typeface="Times New Roman" panose="02020603050405020304" pitchFamily="18" charset="0"/>
              </a:rPr>
              <a:t>Run the </a:t>
            </a:r>
            <a:r>
              <a:rPr lang="en-US" dirty="0" err="1">
                <a:latin typeface="Calibri" panose="020F0502020204030204" pitchFamily="34" charset="0"/>
                <a:cs typeface="Times New Roman" panose="02020603050405020304" pitchFamily="18" charset="0"/>
              </a:rPr>
              <a:t>fuzzer</a:t>
            </a:r>
            <a:r>
              <a:rPr lang="en-US" dirty="0">
                <a:latin typeface="Calibri" panose="020F0502020204030204" pitchFamily="34" charset="0"/>
                <a:cs typeface="Times New Roman" panose="02020603050405020304" pitchFamily="18" charset="0"/>
              </a:rPr>
              <a:t> against the Character Server.</a:t>
            </a:r>
          </a:p>
        </p:txBody>
      </p:sp>
      <p:pic>
        <p:nvPicPr>
          <p:cNvPr id="3" name="Picture 2">
            <a:extLst>
              <a:ext uri="{FF2B5EF4-FFF2-40B4-BE49-F238E27FC236}">
                <a16:creationId xmlns:a16="http://schemas.microsoft.com/office/drawing/2014/main" xmlns="" id="{0900B196-7439-4BEB-BD15-8847DCD2A83C}"/>
              </a:ext>
            </a:extLst>
          </p:cNvPr>
          <p:cNvPicPr>
            <a:picLocks noChangeAspect="1"/>
          </p:cNvPicPr>
          <p:nvPr/>
        </p:nvPicPr>
        <p:blipFill>
          <a:blip r:embed="rId3" cstate="print"/>
          <a:stretch>
            <a:fillRect/>
          </a:stretch>
        </p:blipFill>
        <p:spPr>
          <a:xfrm>
            <a:off x="730633" y="2453960"/>
            <a:ext cx="10623167" cy="348658"/>
          </a:xfrm>
          <a:prstGeom prst="rect">
            <a:avLst/>
          </a:prstGeom>
        </p:spPr>
      </p:pic>
    </p:spTree>
    <p:extLst>
      <p:ext uri="{BB962C8B-B14F-4D97-AF65-F5344CB8AC3E}">
        <p14:creationId xmlns:p14="http://schemas.microsoft.com/office/powerpoint/2010/main" xmlns="" val="14257622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Debrief</a:t>
            </a:r>
          </a:p>
        </p:txBody>
      </p:sp>
      <p:sp>
        <p:nvSpPr>
          <p:cNvPr id="4" name="Chord 3">
            <a:extLst>
              <a:ext uri="{FF2B5EF4-FFF2-40B4-BE49-F238E27FC236}">
                <a16:creationId xmlns:a16="http://schemas.microsoft.com/office/drawing/2014/main" xmlns="" id="{79CC0974-090F-4308-ADC0-A60BEF4D1F0C}"/>
              </a:ext>
            </a:extLst>
          </p:cNvPr>
          <p:cNvSpPr/>
          <p:nvPr/>
        </p:nvSpPr>
        <p:spPr>
          <a:xfrm rot="1360145">
            <a:off x="8935628" y="1155523"/>
            <a:ext cx="4740086" cy="4558311"/>
          </a:xfrm>
          <a:prstGeom prst="chord">
            <a:avLst/>
          </a:prstGeom>
          <a:solidFill>
            <a:srgbClr val="9D1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4">
            <a:extLst>
              <a:ext uri="{FF2B5EF4-FFF2-40B4-BE49-F238E27FC236}">
                <a16:creationId xmlns:a16="http://schemas.microsoft.com/office/drawing/2014/main" xmlns="" id="{A815C278-1BE7-48B8-8F09-9E459998BFE0}"/>
              </a:ext>
            </a:extLst>
          </p:cNvPr>
          <p:cNvSpPr txBox="1">
            <a:spLocks/>
          </p:cNvSpPr>
          <p:nvPr/>
        </p:nvSpPr>
        <p:spPr>
          <a:xfrm>
            <a:off x="838199" y="2054511"/>
            <a:ext cx="3898375" cy="47979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accent1">
                    <a:lumMod val="50000"/>
                  </a:schemeClr>
                </a:solidFill>
              </a:rPr>
              <a:t>General Questions</a:t>
            </a:r>
          </a:p>
          <a:p>
            <a:pPr marL="342900" indent="-342900">
              <a:buFont typeface="Arial" panose="020B0604020202020204" pitchFamily="34" charset="0"/>
              <a:buChar char="•"/>
            </a:pPr>
            <a:r>
              <a:rPr lang="en-US" dirty="0"/>
              <a:t>How did you feel about this procedure?</a:t>
            </a:r>
          </a:p>
          <a:p>
            <a:pPr marL="342900" indent="-342900">
              <a:buFont typeface="Arial" panose="020B0604020202020204" pitchFamily="34" charset="0"/>
              <a:buChar char="•"/>
            </a:pPr>
            <a:r>
              <a:rPr lang="en-US" dirty="0"/>
              <a:t>Were there any areas in particular where you had difficulty?</a:t>
            </a:r>
          </a:p>
          <a:p>
            <a:pPr marL="342900" indent="-342900">
              <a:buFont typeface="Arial" panose="020B0604020202020204" pitchFamily="34" charset="0"/>
              <a:buChar char="•"/>
            </a:pPr>
            <a:r>
              <a:rPr lang="en-US" dirty="0"/>
              <a:t>Do you understand how this relates to the work you will be doing?</a:t>
            </a:r>
          </a:p>
        </p:txBody>
      </p:sp>
      <p:sp>
        <p:nvSpPr>
          <p:cNvPr id="17" name="Oval 16">
            <a:extLst>
              <a:ext uri="{FF2B5EF4-FFF2-40B4-BE49-F238E27FC236}">
                <a16:creationId xmlns:a16="http://schemas.microsoft.com/office/drawing/2014/main" xmlns="" id="{91EE9579-801E-44DB-A372-3C25104FF7CA}"/>
              </a:ext>
            </a:extLst>
          </p:cNvPr>
          <p:cNvSpPr/>
          <p:nvPr/>
        </p:nvSpPr>
        <p:spPr>
          <a:xfrm flipH="1">
            <a:off x="10771975" y="2684346"/>
            <a:ext cx="1246179" cy="1232311"/>
          </a:xfrm>
          <a:prstGeom prst="ellipse">
            <a:avLst/>
          </a:prstGeom>
          <a:solidFill>
            <a:srgbClr val="6A1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Head with Gears">
            <a:extLst>
              <a:ext uri="{FF2B5EF4-FFF2-40B4-BE49-F238E27FC236}">
                <a16:creationId xmlns:a16="http://schemas.microsoft.com/office/drawing/2014/main" xmlns="" id="{CBC36DA1-F9C6-48CE-83FB-06CD70224689}"/>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flipH="1">
            <a:off x="10314555" y="2530040"/>
            <a:ext cx="2078490" cy="2182952"/>
          </a:xfrm>
          <a:prstGeom prst="rect">
            <a:avLst/>
          </a:prstGeom>
        </p:spPr>
      </p:pic>
      <p:sp>
        <p:nvSpPr>
          <p:cNvPr id="23" name="Speech Bubble: Rectangle with Corners Rounded 22">
            <a:extLst>
              <a:ext uri="{FF2B5EF4-FFF2-40B4-BE49-F238E27FC236}">
                <a16:creationId xmlns:a16="http://schemas.microsoft.com/office/drawing/2014/main" xmlns="" id="{D338D3B6-4A26-4BFE-B15A-8592A6ACF6B1}"/>
              </a:ext>
            </a:extLst>
          </p:cNvPr>
          <p:cNvSpPr/>
          <p:nvPr/>
        </p:nvSpPr>
        <p:spPr>
          <a:xfrm>
            <a:off x="9352121" y="2605091"/>
            <a:ext cx="1000753" cy="823910"/>
          </a:xfrm>
          <a:prstGeom prst="wedgeRoundRectCallout">
            <a:avLst>
              <a:gd name="adj1" fmla="val 59396"/>
              <a:gd name="adj2" fmla="val 10508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5">
            <a:extLst>
              <a:ext uri="{FF2B5EF4-FFF2-40B4-BE49-F238E27FC236}">
                <a16:creationId xmlns:a16="http://schemas.microsoft.com/office/drawing/2014/main" xmlns="" id="{D818C69D-0C8E-49B0-9E68-6F7BE069A94D}"/>
              </a:ext>
            </a:extLst>
          </p:cNvPr>
          <p:cNvSpPr txBox="1">
            <a:spLocks/>
          </p:cNvSpPr>
          <p:nvPr/>
        </p:nvSpPr>
        <p:spPr>
          <a:xfrm>
            <a:off x="4938727" y="2054511"/>
            <a:ext cx="3898374" cy="47979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lumMod val="50000"/>
                  </a:schemeClr>
                </a:solidFill>
              </a:rPr>
              <a:t>Specific Questions</a:t>
            </a:r>
          </a:p>
          <a:p>
            <a:r>
              <a:rPr lang="en-US" sz="2400" dirty="0"/>
              <a:t>Did a crash occur? </a:t>
            </a:r>
          </a:p>
          <a:p>
            <a:pPr lvl="1"/>
            <a:r>
              <a:rPr lang="en-US" sz="2000" dirty="0"/>
              <a:t>If yes, what techniques/scripts did you use?</a:t>
            </a:r>
          </a:p>
          <a:p>
            <a:r>
              <a:rPr lang="en-US" sz="2400" dirty="0"/>
              <a:t>Did you capture the string that crashed the command? </a:t>
            </a:r>
          </a:p>
          <a:p>
            <a:pPr lvl="1"/>
            <a:r>
              <a:rPr lang="en-US" sz="2000" dirty="0"/>
              <a:t>What was the exact string?</a:t>
            </a:r>
          </a:p>
        </p:txBody>
      </p:sp>
    </p:spTree>
    <p:extLst>
      <p:ext uri="{BB962C8B-B14F-4D97-AF65-F5344CB8AC3E}">
        <p14:creationId xmlns:p14="http://schemas.microsoft.com/office/powerpoint/2010/main" xmlns="" val="3899368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Debrief Solutions</a:t>
            </a:r>
          </a:p>
        </p:txBody>
      </p:sp>
      <p:sp>
        <p:nvSpPr>
          <p:cNvPr id="8" name="Content Placeholder 5">
            <a:extLst>
              <a:ext uri="{FF2B5EF4-FFF2-40B4-BE49-F238E27FC236}">
                <a16:creationId xmlns:a16="http://schemas.microsoft.com/office/drawing/2014/main" xmlns="" id="{D818C69D-0C8E-49B0-9E68-6F7BE069A94D}"/>
              </a:ext>
            </a:extLst>
          </p:cNvPr>
          <p:cNvSpPr txBox="1">
            <a:spLocks/>
          </p:cNvSpPr>
          <p:nvPr/>
        </p:nvSpPr>
        <p:spPr>
          <a:xfrm>
            <a:off x="838200" y="2007797"/>
            <a:ext cx="10087304" cy="48502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Did a crash occur? </a:t>
            </a:r>
          </a:p>
          <a:p>
            <a:pPr lvl="1"/>
            <a:r>
              <a:rPr lang="en-US" dirty="0"/>
              <a:t>If yes, what techniques/scripts did you use?</a:t>
            </a:r>
          </a:p>
          <a:p>
            <a:pPr marL="0" indent="0">
              <a:buNone/>
            </a:pPr>
            <a:r>
              <a:rPr lang="en-US" sz="2400" b="1" i="1" dirty="0"/>
              <a:t>The crash occurs very quickly, within a couple of seconds.  So, while students may have to do some trial and error, the goal is to stop the </a:t>
            </a:r>
            <a:r>
              <a:rPr lang="en-US" sz="2400" b="1" i="1" dirty="0" err="1"/>
              <a:t>fuzzer</a:t>
            </a:r>
            <a:r>
              <a:rPr lang="en-US" sz="2400" b="1" i="1" dirty="0"/>
              <a:t> as fast as possible after a crash.</a:t>
            </a:r>
          </a:p>
        </p:txBody>
      </p:sp>
    </p:spTree>
    <p:extLst>
      <p:ext uri="{BB962C8B-B14F-4D97-AF65-F5344CB8AC3E}">
        <p14:creationId xmlns:p14="http://schemas.microsoft.com/office/powerpoint/2010/main" xmlns="" val="372410685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2318"/>
            <a:ext cx="10515600" cy="660486"/>
          </a:xfrm>
        </p:spPr>
        <p:txBody>
          <a:bodyPr>
            <a:noAutofit/>
          </a:bodyPr>
          <a:lstStyle/>
          <a:p>
            <a:r>
              <a:rPr lang="en-US" dirty="0"/>
              <a:t>Debrief Solutions</a:t>
            </a:r>
          </a:p>
        </p:txBody>
      </p:sp>
      <p:sp>
        <p:nvSpPr>
          <p:cNvPr id="8" name="Content Placeholder 5">
            <a:extLst>
              <a:ext uri="{FF2B5EF4-FFF2-40B4-BE49-F238E27FC236}">
                <a16:creationId xmlns:a16="http://schemas.microsoft.com/office/drawing/2014/main" xmlns="" id="{D818C69D-0C8E-49B0-9E68-6F7BE069A94D}"/>
              </a:ext>
            </a:extLst>
          </p:cNvPr>
          <p:cNvSpPr txBox="1">
            <a:spLocks/>
          </p:cNvSpPr>
          <p:nvPr/>
        </p:nvSpPr>
        <p:spPr>
          <a:xfrm>
            <a:off x="382888" y="1442805"/>
            <a:ext cx="3731912" cy="517995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Did you capture the string that crashed the command? </a:t>
            </a:r>
          </a:p>
          <a:p>
            <a:pPr lvl="1"/>
            <a:r>
              <a:rPr lang="en-US" sz="2000" dirty="0"/>
              <a:t>What was the exact string?</a:t>
            </a:r>
          </a:p>
          <a:p>
            <a:pPr marL="0" indent="0">
              <a:buNone/>
            </a:pPr>
            <a:r>
              <a:rPr lang="en-US" sz="1800" b="1" i="1" dirty="0"/>
              <a:t>Once we have identified a crash, we need to try to find the string that caused it.  Instructors please note, it is possible that different strings cause the crash.  There is no wrong answer here if you find a crash.  Here is a crash that could be consistently duplicated for GROUP.  To find this string there are multiple steps we need to do:</a:t>
            </a:r>
          </a:p>
          <a:p>
            <a:pPr marL="514350" indent="-514350">
              <a:buFont typeface="+mj-lt"/>
              <a:buAutoNum type="alphaLcPeriod"/>
            </a:pPr>
            <a:r>
              <a:rPr lang="en-US" sz="1800" b="1" i="1" dirty="0"/>
              <a:t>First, identify what string is in memory: (see screenshot at right)</a:t>
            </a:r>
          </a:p>
          <a:p>
            <a:pPr marL="0" indent="0">
              <a:buNone/>
            </a:pPr>
            <a:endParaRPr lang="en-US" sz="2000" dirty="0"/>
          </a:p>
          <a:p>
            <a:pPr marL="457200" lvl="1" indent="0">
              <a:buNone/>
            </a:pPr>
            <a:endParaRPr lang="en-US" sz="2000" dirty="0"/>
          </a:p>
        </p:txBody>
      </p:sp>
      <p:pic>
        <p:nvPicPr>
          <p:cNvPr id="3" name="Picture 2">
            <a:extLst>
              <a:ext uri="{FF2B5EF4-FFF2-40B4-BE49-F238E27FC236}">
                <a16:creationId xmlns:a16="http://schemas.microsoft.com/office/drawing/2014/main" xmlns="" id="{183C0019-AE0F-4A87-81CD-FA441E6349C9}"/>
              </a:ext>
            </a:extLst>
          </p:cNvPr>
          <p:cNvPicPr>
            <a:picLocks noChangeAspect="1"/>
          </p:cNvPicPr>
          <p:nvPr/>
        </p:nvPicPr>
        <p:blipFill>
          <a:blip r:embed="rId3" cstate="print"/>
          <a:stretch>
            <a:fillRect/>
          </a:stretch>
        </p:blipFill>
        <p:spPr>
          <a:xfrm>
            <a:off x="4222701" y="1442804"/>
            <a:ext cx="7709002" cy="4514664"/>
          </a:xfrm>
          <a:prstGeom prst="rect">
            <a:avLst/>
          </a:prstGeom>
        </p:spPr>
      </p:pic>
      <p:sp>
        <p:nvSpPr>
          <p:cNvPr id="4" name="Rectangle 3">
            <a:extLst>
              <a:ext uri="{FF2B5EF4-FFF2-40B4-BE49-F238E27FC236}">
                <a16:creationId xmlns:a16="http://schemas.microsoft.com/office/drawing/2014/main" xmlns="" id="{26D282AB-19E4-48EB-B719-9466F217E927}"/>
              </a:ext>
            </a:extLst>
          </p:cNvPr>
          <p:cNvSpPr/>
          <p:nvPr/>
        </p:nvSpPr>
        <p:spPr>
          <a:xfrm>
            <a:off x="4495299" y="6211669"/>
            <a:ext cx="7045060" cy="369332"/>
          </a:xfrm>
          <a:prstGeom prst="rect">
            <a:avLst/>
          </a:prstGeom>
        </p:spPr>
        <p:txBody>
          <a:bodyPr wrap="square">
            <a:spAutoFit/>
          </a:bodyPr>
          <a:lstStyle/>
          <a:p>
            <a:pPr algn="ctr"/>
            <a:r>
              <a:rPr lang="en-US" b="1" i="1" dirty="0"/>
              <a:t>Note, that this starts with “GROUP /.:/” followed by a bunch of “A’s”</a:t>
            </a:r>
          </a:p>
        </p:txBody>
      </p:sp>
    </p:spTree>
    <p:extLst>
      <p:ext uri="{BB962C8B-B14F-4D97-AF65-F5344CB8AC3E}">
        <p14:creationId xmlns:p14="http://schemas.microsoft.com/office/powerpoint/2010/main" xmlns="" val="93986182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Debrief Solutions</a:t>
            </a:r>
          </a:p>
        </p:txBody>
      </p:sp>
      <p:sp>
        <p:nvSpPr>
          <p:cNvPr id="8" name="Content Placeholder 5">
            <a:extLst>
              <a:ext uri="{FF2B5EF4-FFF2-40B4-BE49-F238E27FC236}">
                <a16:creationId xmlns:a16="http://schemas.microsoft.com/office/drawing/2014/main" xmlns="" id="{D818C69D-0C8E-49B0-9E68-6F7BE069A94D}"/>
              </a:ext>
            </a:extLst>
          </p:cNvPr>
          <p:cNvSpPr txBox="1">
            <a:spLocks/>
          </p:cNvSpPr>
          <p:nvPr/>
        </p:nvSpPr>
        <p:spPr>
          <a:xfrm>
            <a:off x="382887" y="1824845"/>
            <a:ext cx="11393953" cy="47979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Did you capture the string that crashed the command? </a:t>
            </a:r>
          </a:p>
          <a:p>
            <a:pPr lvl="1"/>
            <a:r>
              <a:rPr lang="en-US" dirty="0"/>
              <a:t>What was the exact string?</a:t>
            </a:r>
          </a:p>
          <a:p>
            <a:pPr marL="514350" indent="-514350">
              <a:buFont typeface="+mj-lt"/>
              <a:buAutoNum type="alphaLcPeriod" startAt="2"/>
            </a:pPr>
            <a:r>
              <a:rPr lang="en-US" sz="2000" b="1" i="1" dirty="0"/>
              <a:t>Now, let’s find that in Wireshark: (see screenshot below)</a:t>
            </a:r>
          </a:p>
          <a:p>
            <a:pPr marL="514350" indent="-514350">
              <a:buFont typeface="+mj-lt"/>
              <a:buAutoNum type="alphaLcPeriod" startAt="2"/>
            </a:pPr>
            <a:endParaRPr lang="en-US" sz="1800" b="1" i="1" dirty="0"/>
          </a:p>
          <a:p>
            <a:pPr marL="514350" indent="-514350">
              <a:buFont typeface="+mj-lt"/>
              <a:buAutoNum type="alphaLcPeriod" startAt="2"/>
            </a:pPr>
            <a:endParaRPr lang="en-US" sz="1800" b="1" i="1" dirty="0"/>
          </a:p>
          <a:p>
            <a:pPr marL="514350" indent="-514350">
              <a:buFont typeface="+mj-lt"/>
              <a:buAutoNum type="alphaLcPeriod" startAt="2"/>
            </a:pPr>
            <a:endParaRPr lang="en-US" sz="1800" b="1" i="1" dirty="0"/>
          </a:p>
          <a:p>
            <a:pPr marL="514350" indent="-514350">
              <a:buFont typeface="+mj-lt"/>
              <a:buAutoNum type="alphaLcPeriod" startAt="2"/>
            </a:pPr>
            <a:endParaRPr lang="en-US" sz="1800" b="1" i="1" dirty="0"/>
          </a:p>
          <a:p>
            <a:pPr marL="514350" indent="-514350">
              <a:buFont typeface="+mj-lt"/>
              <a:buAutoNum type="alphaLcPeriod" startAt="2"/>
            </a:pPr>
            <a:endParaRPr lang="en-US" sz="1800" b="1" i="1" dirty="0"/>
          </a:p>
          <a:p>
            <a:pPr marL="457200" lvl="1" indent="0">
              <a:buNone/>
            </a:pPr>
            <a:endParaRPr lang="en-US" sz="1400" b="1" i="1" dirty="0"/>
          </a:p>
          <a:p>
            <a:pPr marL="457200" lvl="1" indent="0">
              <a:buNone/>
            </a:pPr>
            <a:r>
              <a:rPr lang="en-US" sz="2000" b="1" i="1" dirty="0"/>
              <a:t>If you dissect this packet you’ll see the full string starting with GROUP /.:/AAA…  This string can be copied by right clicking on the packet and following the TCP stream.</a:t>
            </a:r>
          </a:p>
          <a:p>
            <a:pPr marL="0" indent="0">
              <a:buNone/>
            </a:pPr>
            <a:endParaRPr lang="en-US" sz="2000" dirty="0"/>
          </a:p>
          <a:p>
            <a:pPr marL="457200" lvl="1" indent="0">
              <a:buNone/>
            </a:pPr>
            <a:endParaRPr lang="en-US" sz="2000" dirty="0"/>
          </a:p>
        </p:txBody>
      </p:sp>
      <p:pic>
        <p:nvPicPr>
          <p:cNvPr id="10" name="Picture 9">
            <a:extLst>
              <a:ext uri="{FF2B5EF4-FFF2-40B4-BE49-F238E27FC236}">
                <a16:creationId xmlns:a16="http://schemas.microsoft.com/office/drawing/2014/main" xmlns="" id="{70C4A99F-99DB-411B-8D99-4B2396B73CE7}"/>
              </a:ext>
            </a:extLst>
          </p:cNvPr>
          <p:cNvPicPr/>
          <p:nvPr/>
        </p:nvPicPr>
        <p:blipFill>
          <a:blip r:embed="rId3" cstate="print"/>
          <a:stretch>
            <a:fillRect/>
          </a:stretch>
        </p:blipFill>
        <p:spPr>
          <a:xfrm>
            <a:off x="838200" y="3240881"/>
            <a:ext cx="8019886" cy="1647922"/>
          </a:xfrm>
          <a:prstGeom prst="rect">
            <a:avLst/>
          </a:prstGeom>
        </p:spPr>
      </p:pic>
    </p:spTree>
    <p:extLst>
      <p:ext uri="{BB962C8B-B14F-4D97-AF65-F5344CB8AC3E}">
        <p14:creationId xmlns:p14="http://schemas.microsoft.com/office/powerpoint/2010/main" xmlns="" val="243648969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3601"/>
            <a:ext cx="8615516" cy="660486"/>
          </a:xfrm>
        </p:spPr>
        <p:txBody>
          <a:bodyPr>
            <a:noAutofit/>
          </a:bodyPr>
          <a:lstStyle/>
          <a:p>
            <a:r>
              <a:rPr lang="en-US" dirty="0"/>
              <a:t>Exercise: Intermediate </a:t>
            </a:r>
            <a:r>
              <a:rPr lang="en-US" dirty="0" err="1"/>
              <a:t>Fuzzer</a:t>
            </a:r>
            <a:r>
              <a:rPr lang="en-US" dirty="0"/>
              <a:t> </a:t>
            </a:r>
            <a:r>
              <a:rPr lang="en-US" dirty="0" smtClean="0"/>
              <a:t>(BONUS)</a:t>
            </a:r>
            <a:endParaRPr lang="en-US" dirty="0"/>
          </a:p>
        </p:txBody>
      </p:sp>
      <p:sp>
        <p:nvSpPr>
          <p:cNvPr id="3" name="Content Placeholder 2"/>
          <p:cNvSpPr>
            <a:spLocks noGrp="1"/>
          </p:cNvSpPr>
          <p:nvPr>
            <p:ph idx="1"/>
          </p:nvPr>
        </p:nvSpPr>
        <p:spPr>
          <a:xfrm>
            <a:off x="838200" y="2065087"/>
            <a:ext cx="8102600" cy="3810780"/>
          </a:xfrm>
        </p:spPr>
        <p:txBody>
          <a:bodyPr>
            <a:normAutofit/>
          </a:bodyPr>
          <a:lstStyle/>
          <a:p>
            <a:r>
              <a:rPr lang="en-US" sz="2800" dirty="0">
                <a:solidFill>
                  <a:schemeClr val="accent1">
                    <a:lumMod val="50000"/>
                  </a:schemeClr>
                </a:solidFill>
              </a:rPr>
              <a:t>Objectives</a:t>
            </a:r>
            <a:endParaRPr lang="en-US" dirty="0">
              <a:solidFill>
                <a:schemeClr val="accent1">
                  <a:lumMod val="50000"/>
                </a:schemeClr>
              </a:solidFill>
            </a:endParaRPr>
          </a:p>
          <a:p>
            <a:r>
              <a:rPr lang="en-US" dirty="0"/>
              <a:t>After completing this exercise, students will be able to:</a:t>
            </a:r>
          </a:p>
          <a:p>
            <a:pPr marL="342900" indent="-342900">
              <a:buFont typeface="Arial" panose="020B0604020202020204" pitchFamily="34" charset="0"/>
              <a:buChar char="•"/>
            </a:pPr>
            <a:r>
              <a:rPr lang="en-US" dirty="0"/>
              <a:t>Perform manual fuzzing</a:t>
            </a:r>
          </a:p>
          <a:p>
            <a:pPr marL="342900" indent="-342900">
              <a:buFont typeface="Arial" panose="020B0604020202020204" pitchFamily="34" charset="0"/>
              <a:buChar char="•"/>
            </a:pPr>
            <a:r>
              <a:rPr lang="en-US" dirty="0"/>
              <a:t>Develop fuzzing scripts</a:t>
            </a:r>
          </a:p>
          <a:p>
            <a:pPr marL="342900" indent="-342900">
              <a:buFont typeface="Arial" panose="020B0604020202020204" pitchFamily="34" charset="0"/>
              <a:buChar char="•"/>
            </a:pPr>
            <a:r>
              <a:rPr lang="en-US" dirty="0"/>
              <a:t>Determine potential vulnerabilities</a:t>
            </a:r>
          </a:p>
          <a:p>
            <a:pPr marL="342900" indent="-342900">
              <a:buFont typeface="Arial" panose="020B0604020202020204" pitchFamily="34" charset="0"/>
              <a:buChar char="•"/>
            </a:pPr>
            <a:endParaRPr lang="en-US" dirty="0"/>
          </a:p>
          <a:p>
            <a:r>
              <a:rPr lang="en-US" sz="2800" dirty="0">
                <a:solidFill>
                  <a:schemeClr val="accent1">
                    <a:lumMod val="50000"/>
                  </a:schemeClr>
                </a:solidFill>
              </a:rPr>
              <a:t>Duration</a:t>
            </a:r>
            <a:endParaRPr lang="en-US" dirty="0">
              <a:solidFill>
                <a:schemeClr val="accent1">
                  <a:lumMod val="50000"/>
                </a:schemeClr>
              </a:solidFill>
            </a:endParaRPr>
          </a:p>
          <a:p>
            <a:r>
              <a:rPr lang="en-US" dirty="0"/>
              <a:t>This exercise will take approximately </a:t>
            </a:r>
            <a:r>
              <a:rPr lang="en-US" b="1" dirty="0">
                <a:solidFill>
                  <a:schemeClr val="accent1">
                    <a:lumMod val="50000"/>
                  </a:schemeClr>
                </a:solidFill>
              </a:rPr>
              <a:t>5</a:t>
            </a:r>
            <a:r>
              <a:rPr lang="en-US" dirty="0"/>
              <a:t> hours to complete.</a:t>
            </a:r>
          </a:p>
          <a:p>
            <a:endParaRPr lang="en-US" dirty="0"/>
          </a:p>
        </p:txBody>
      </p:sp>
      <p:sp>
        <p:nvSpPr>
          <p:cNvPr id="4" name="Chord 3">
            <a:extLst>
              <a:ext uri="{FF2B5EF4-FFF2-40B4-BE49-F238E27FC236}">
                <a16:creationId xmlns:a16="http://schemas.microsoft.com/office/drawing/2014/main" xmlns="" id="{79CC0974-090F-4308-ADC0-A60BEF4D1F0C}"/>
              </a:ext>
            </a:extLst>
          </p:cNvPr>
          <p:cNvSpPr/>
          <p:nvPr/>
        </p:nvSpPr>
        <p:spPr>
          <a:xfrm rot="1360145">
            <a:off x="8935628" y="1155523"/>
            <a:ext cx="4740086" cy="4558311"/>
          </a:xfrm>
          <a:prstGeom prst="chord">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Single Corner Snipped 6">
            <a:extLst>
              <a:ext uri="{FF2B5EF4-FFF2-40B4-BE49-F238E27FC236}">
                <a16:creationId xmlns:a16="http://schemas.microsoft.com/office/drawing/2014/main" xmlns="" id="{46049F62-B511-4B73-A3FE-A077941383F5}"/>
              </a:ext>
            </a:extLst>
          </p:cNvPr>
          <p:cNvSpPr/>
          <p:nvPr/>
        </p:nvSpPr>
        <p:spPr>
          <a:xfrm>
            <a:off x="10127194" y="2340262"/>
            <a:ext cx="1547259" cy="2032000"/>
          </a:xfrm>
          <a:prstGeom prst="snip1Rect">
            <a:avLst>
              <a:gd name="adj" fmla="val 40744"/>
            </a:avLst>
          </a:prstGeom>
          <a:solidFill>
            <a:srgbClr val="0F1E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A9D8F3CB-B852-4CD7-83C4-E72B9A81A03C}"/>
              </a:ext>
            </a:extLst>
          </p:cNvPr>
          <p:cNvSpPr txBox="1"/>
          <p:nvPr/>
        </p:nvSpPr>
        <p:spPr>
          <a:xfrm>
            <a:off x="10329347" y="2571432"/>
            <a:ext cx="1603880" cy="1569660"/>
          </a:xfrm>
          <a:prstGeom prst="rect">
            <a:avLst/>
          </a:prstGeom>
          <a:noFill/>
        </p:spPr>
        <p:txBody>
          <a:bodyPr wrap="square" rtlCol="0">
            <a:spAutoFit/>
          </a:bodyPr>
          <a:lstStyle/>
          <a:p>
            <a:r>
              <a:rPr lang="en-US" sz="2400" dirty="0">
                <a:solidFill>
                  <a:schemeClr val="bg1"/>
                </a:solidFill>
                <a:latin typeface="Avenir LT Std 65 Medium" panose="020B0603020203020204" pitchFamily="34" charset="0"/>
                <a:cs typeface="Arial" panose="020B0604020202020204" pitchFamily="34" charset="0"/>
              </a:rPr>
              <a:t>EX</a:t>
            </a:r>
          </a:p>
          <a:p>
            <a:r>
              <a:rPr lang="en-US" sz="2400" dirty="0">
                <a:solidFill>
                  <a:schemeClr val="bg1"/>
                </a:solidFill>
                <a:latin typeface="Avenir LT Std 65 Medium" panose="020B0603020203020204" pitchFamily="34" charset="0"/>
                <a:cs typeface="Arial" panose="020B0604020202020204" pitchFamily="34" charset="0"/>
              </a:rPr>
              <a:t>1 -------</a:t>
            </a:r>
          </a:p>
          <a:p>
            <a:r>
              <a:rPr lang="en-US" sz="2400" dirty="0">
                <a:solidFill>
                  <a:schemeClr val="bg1"/>
                </a:solidFill>
                <a:latin typeface="Avenir LT Std 65 Medium" panose="020B0603020203020204" pitchFamily="34" charset="0"/>
                <a:cs typeface="Arial" panose="020B0604020202020204" pitchFamily="34" charset="0"/>
              </a:rPr>
              <a:t>2 -------</a:t>
            </a:r>
          </a:p>
          <a:p>
            <a:r>
              <a:rPr lang="en-US" sz="2400" dirty="0">
                <a:solidFill>
                  <a:schemeClr val="bg1"/>
                </a:solidFill>
                <a:latin typeface="Avenir LT Std 65 Medium" panose="020B0603020203020204" pitchFamily="34" charset="0"/>
                <a:cs typeface="Arial" panose="020B0604020202020204" pitchFamily="34" charset="0"/>
              </a:rPr>
              <a:t>3 -------</a:t>
            </a:r>
          </a:p>
        </p:txBody>
      </p:sp>
      <p:pic>
        <p:nvPicPr>
          <p:cNvPr id="9" name="Graphic 8" descr="Paper">
            <a:extLst>
              <a:ext uri="{FF2B5EF4-FFF2-40B4-BE49-F238E27FC236}">
                <a16:creationId xmlns:a16="http://schemas.microsoft.com/office/drawing/2014/main" xmlns="" id="{FDA6938D-88BA-4CBC-A6D8-77DD8F52B34E}"/>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9609649" y="2065086"/>
            <a:ext cx="2582351" cy="2582351"/>
          </a:xfrm>
          <a:prstGeom prst="rect">
            <a:avLst/>
          </a:prstGeom>
        </p:spPr>
      </p:pic>
    </p:spTree>
    <p:extLst>
      <p:ext uri="{BB962C8B-B14F-4D97-AF65-F5344CB8AC3E}">
        <p14:creationId xmlns:p14="http://schemas.microsoft.com/office/powerpoint/2010/main" xmlns="" val="1418442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p:txBody>
          <a:bodyPr/>
          <a:lstStyle/>
          <a:p>
            <a:r>
              <a:rPr lang="en-US" dirty="0"/>
              <a:t>Exercise: Intermediate </a:t>
            </a:r>
            <a:r>
              <a:rPr lang="en-US" dirty="0" err="1"/>
              <a:t>Fuzzer</a:t>
            </a:r>
            <a:r>
              <a:rPr lang="en-US" dirty="0"/>
              <a:t>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838200" y="1804087"/>
            <a:ext cx="10515600" cy="4806263"/>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This exercise directs the students to challenge themselves and improve their simple </a:t>
            </a:r>
            <a:r>
              <a:rPr lang="en-US" dirty="0" err="1">
                <a:latin typeface="Arial" panose="020B0604020202020204" pitchFamily="34" charset="0"/>
                <a:cs typeface="Arial" panose="020B0604020202020204" pitchFamily="34" charset="0"/>
              </a:rPr>
              <a:t>fuzzer</a:t>
            </a:r>
            <a:r>
              <a:rPr lang="en-US" dirty="0">
                <a:latin typeface="Arial" panose="020B0604020202020204" pitchFamily="34" charset="0"/>
                <a:cs typeface="Arial" panose="020B0604020202020204" pitchFamily="34" charset="0"/>
              </a:rPr>
              <a:t> by adding functionality.  Unfortunately, there are just far too many (READ: infinite) options that a student may add.  Because of this, instead of adding a single answer (the script), there are examples and ideas for each of the features discussed in the directions section.</a:t>
            </a:r>
          </a:p>
          <a:p>
            <a:endParaRPr lang="en-US" b="1" i="1" dirty="0">
              <a:latin typeface="Arial" panose="020B0604020202020204" pitchFamily="34" charset="0"/>
              <a:cs typeface="Arial" panose="020B0604020202020204" pitchFamily="34" charset="0"/>
            </a:endParaRPr>
          </a:p>
          <a:p>
            <a:r>
              <a:rPr lang="en-US" sz="2600" b="1" i="1" dirty="0"/>
              <a:t>Automatic Crash Detection Ideas</a:t>
            </a:r>
          </a:p>
          <a:p>
            <a:r>
              <a:rPr lang="en-US" i="1" dirty="0"/>
              <a:t>One of the features that can make </a:t>
            </a:r>
            <a:r>
              <a:rPr lang="en-US" i="1" dirty="0" err="1"/>
              <a:t>fuzzers</a:t>
            </a:r>
            <a:r>
              <a:rPr lang="en-US" i="1" dirty="0"/>
              <a:t> more functional is the addition of crash/freeze detection.  In instances where possible, the script can detect the remote server has stopped functioning and stop sending additional fuzzing iterations.  This can be easier to accomplish when integrating with debuggers, as they can report back to your script directly.  But for our purposes, we can try to detect crash like behavior.</a:t>
            </a:r>
          </a:p>
          <a:p>
            <a:r>
              <a:rPr lang="en-US" i="1" dirty="0"/>
              <a:t>You could try to detect if the socket goes down by integrating the following code, sourced from: </a:t>
            </a:r>
            <a:r>
              <a:rPr lang="en-US" i="1" u="sng" dirty="0">
                <a:hlinkClick r:id="rId3"/>
              </a:rPr>
              <a:t>https://stackoverflow.com/questions/17386487/python-detect-when-a-socket-disconnects-for-any-reason</a:t>
            </a:r>
            <a:endParaRPr lang="en-US" i="1" dirty="0"/>
          </a:p>
        </p:txBody>
      </p:sp>
    </p:spTree>
    <p:extLst>
      <p:ext uri="{BB962C8B-B14F-4D97-AF65-F5344CB8AC3E}">
        <p14:creationId xmlns:p14="http://schemas.microsoft.com/office/powerpoint/2010/main" xmlns="" val="403067480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C5541-7B11-4EE2-B521-318FFBF108B1}"/>
              </a:ext>
            </a:extLst>
          </p:cNvPr>
          <p:cNvSpPr>
            <a:spLocks noGrp="1"/>
          </p:cNvSpPr>
          <p:nvPr>
            <p:ph type="title"/>
          </p:nvPr>
        </p:nvSpPr>
        <p:spPr>
          <a:xfrm>
            <a:off x="838200" y="846142"/>
            <a:ext cx="10515600" cy="660486"/>
          </a:xfrm>
        </p:spPr>
        <p:txBody>
          <a:bodyPr/>
          <a:lstStyle/>
          <a:p>
            <a:r>
              <a:rPr lang="en-US" dirty="0"/>
              <a:t>Lesson Overview</a:t>
            </a:r>
          </a:p>
        </p:txBody>
      </p:sp>
      <p:sp>
        <p:nvSpPr>
          <p:cNvPr id="4" name="Content Placeholder 3">
            <a:extLst>
              <a:ext uri="{FF2B5EF4-FFF2-40B4-BE49-F238E27FC236}">
                <a16:creationId xmlns:a16="http://schemas.microsoft.com/office/drawing/2014/main" xmlns="" id="{9887202B-A7AD-444D-8251-E56DD74BC42B}"/>
              </a:ext>
            </a:extLst>
          </p:cNvPr>
          <p:cNvSpPr>
            <a:spLocks noGrp="1"/>
          </p:cNvSpPr>
          <p:nvPr>
            <p:ph idx="1"/>
          </p:nvPr>
        </p:nvSpPr>
        <p:spPr>
          <a:xfrm>
            <a:off x="838200" y="1626941"/>
            <a:ext cx="10515600" cy="4773859"/>
          </a:xfrm>
        </p:spPr>
        <p:txBody>
          <a:bodyPr>
            <a:normAutofit/>
          </a:bodyPr>
          <a:lstStyle/>
          <a:p>
            <a:pPr>
              <a:spcAft>
                <a:spcPts val="300"/>
              </a:spcAft>
            </a:pPr>
            <a:r>
              <a:rPr lang="en-US" sz="2600" dirty="0"/>
              <a:t>In this lesson we will discuss:</a:t>
            </a:r>
          </a:p>
          <a:p>
            <a:pPr marL="342900" indent="-342900">
              <a:spcAft>
                <a:spcPts val="300"/>
              </a:spcAft>
              <a:buFont typeface="Arial" panose="020B0604020202020204" pitchFamily="34" charset="0"/>
              <a:buChar char="•"/>
            </a:pPr>
            <a:r>
              <a:rPr lang="en-US" sz="2600" dirty="0"/>
              <a:t>Overflowing buffers</a:t>
            </a:r>
          </a:p>
          <a:p>
            <a:pPr marL="1028700" lvl="1" indent="-342900">
              <a:spcAft>
                <a:spcPts val="300"/>
              </a:spcAft>
            </a:pPr>
            <a:r>
              <a:rPr lang="en-US" sz="2600" dirty="0"/>
              <a:t>Manually</a:t>
            </a:r>
          </a:p>
          <a:p>
            <a:pPr marL="1028700" lvl="1" indent="-342900">
              <a:spcAft>
                <a:spcPts val="300"/>
              </a:spcAft>
            </a:pPr>
            <a:r>
              <a:rPr lang="en-US" sz="2600" dirty="0"/>
              <a:t>Simple Python scripts</a:t>
            </a:r>
          </a:p>
          <a:p>
            <a:pPr marL="1028700" lvl="1" indent="-342900">
              <a:spcAft>
                <a:spcPts val="300"/>
              </a:spcAft>
            </a:pPr>
            <a:r>
              <a:rPr lang="en-US" sz="2600" dirty="0"/>
              <a:t>Fuzzers</a:t>
            </a:r>
          </a:p>
          <a:p>
            <a:pPr marL="342900" indent="-342900">
              <a:spcAft>
                <a:spcPts val="300"/>
              </a:spcAft>
              <a:buFont typeface="Arial" panose="020B0604020202020204" pitchFamily="34" charset="0"/>
              <a:buChar char="•"/>
            </a:pPr>
            <a:r>
              <a:rPr lang="en-US" sz="2600" dirty="0"/>
              <a:t>Developing your own fuzzer</a:t>
            </a:r>
          </a:p>
          <a:p>
            <a:pPr marL="1028700" lvl="1" indent="-342900">
              <a:spcAft>
                <a:spcPts val="300"/>
              </a:spcAft>
            </a:pPr>
            <a:r>
              <a:rPr lang="en-US" sz="2600" dirty="0"/>
              <a:t>Create your own simple network fuzzer with Python</a:t>
            </a:r>
          </a:p>
          <a:p>
            <a:pPr marL="1028700" lvl="1" indent="-342900">
              <a:spcAft>
                <a:spcPts val="300"/>
              </a:spcAft>
            </a:pPr>
            <a:r>
              <a:rPr lang="en-US" sz="2600" dirty="0"/>
              <a:t>Improve functionality and flexibility of your fuzzer</a:t>
            </a:r>
          </a:p>
          <a:p>
            <a:pPr marL="342900" indent="-342900">
              <a:spcAft>
                <a:spcPts val="300"/>
              </a:spcAft>
              <a:buFont typeface="Arial" panose="020B0604020202020204" pitchFamily="34" charset="0"/>
              <a:buChar char="•"/>
            </a:pPr>
            <a:r>
              <a:rPr lang="en-US" sz="2600" dirty="0"/>
              <a:t>Preparing to conduct buffer overflow exploits</a:t>
            </a:r>
          </a:p>
        </p:txBody>
      </p:sp>
    </p:spTree>
    <p:extLst>
      <p:ext uri="{BB962C8B-B14F-4D97-AF65-F5344CB8AC3E}">
        <p14:creationId xmlns:p14="http://schemas.microsoft.com/office/powerpoint/2010/main" xmlns="" val="1603153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p:txBody>
          <a:bodyPr/>
          <a:lstStyle/>
          <a:p>
            <a:r>
              <a:rPr lang="en-US" dirty="0"/>
              <a:t>Exercise: Intermediate </a:t>
            </a:r>
            <a:r>
              <a:rPr lang="en-US" dirty="0" err="1"/>
              <a:t>Fuzzer</a:t>
            </a:r>
            <a:r>
              <a:rPr lang="en-US" dirty="0"/>
              <a:t>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838200" y="1804087"/>
            <a:ext cx="10515600" cy="4806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t>Automatic Crash Detection Ideas (continued)</a:t>
            </a:r>
          </a:p>
          <a:p>
            <a:endParaRPr lang="en-US" b="1" i="1" dirty="0"/>
          </a:p>
        </p:txBody>
      </p:sp>
      <p:sp>
        <p:nvSpPr>
          <p:cNvPr id="3" name="Rectangle 2">
            <a:extLst>
              <a:ext uri="{FF2B5EF4-FFF2-40B4-BE49-F238E27FC236}">
                <a16:creationId xmlns:a16="http://schemas.microsoft.com/office/drawing/2014/main" xmlns="" id="{8250E5D6-D090-462F-B46F-7757A9ED325C}"/>
              </a:ext>
            </a:extLst>
          </p:cNvPr>
          <p:cNvSpPr/>
          <p:nvPr/>
        </p:nvSpPr>
        <p:spPr>
          <a:xfrm>
            <a:off x="609600" y="2255751"/>
            <a:ext cx="10972800" cy="4354599"/>
          </a:xfrm>
          <a:prstGeom prst="rect">
            <a:avLst/>
          </a:prstGeom>
          <a:solidFill>
            <a:schemeClr val="bg1"/>
          </a:solidFill>
          <a:ln>
            <a:solidFill>
              <a:schemeClr val="accent1">
                <a:shade val="50000"/>
              </a:schemeClr>
            </a:solidFill>
          </a:ln>
        </p:spPr>
        <p:txBody>
          <a:bodyPr wrap="none" numCol="2">
            <a:noAutofit/>
          </a:bodyPr>
          <a:lstStyle/>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101094"/>
                </a:solidFill>
                <a:latin typeface="inherit"/>
                <a:ea typeface="Times New Roman" panose="02020603050405020304" pitchFamily="18" charset="0"/>
                <a:cs typeface="Courier New" panose="02070309020205020404" pitchFamily="49" charset="0"/>
              </a:rPr>
              <a:t>import</a:t>
            </a:r>
            <a:r>
              <a:rPr lang="en-US" dirty="0">
                <a:solidFill>
                  <a:srgbClr val="303336"/>
                </a:solidFill>
                <a:latin typeface="inherit"/>
                <a:ea typeface="Times New Roman" panose="02020603050405020304" pitchFamily="18" charset="0"/>
                <a:cs typeface="Courier New" panose="02070309020205020404" pitchFamily="49" charset="0"/>
              </a:rPr>
              <a:t> select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101094"/>
                </a:solidFill>
                <a:latin typeface="inherit"/>
                <a:ea typeface="Times New Roman" panose="02020603050405020304" pitchFamily="18" charset="0"/>
                <a:cs typeface="Courier New" panose="02070309020205020404" pitchFamily="49" charset="0"/>
              </a:rPr>
              <a:t>import</a:t>
            </a:r>
            <a:r>
              <a:rPr lang="en-US" dirty="0">
                <a:solidFill>
                  <a:srgbClr val="303336"/>
                </a:solidFill>
                <a:latin typeface="inherit"/>
                <a:ea typeface="Times New Roman" panose="02020603050405020304" pitchFamily="18" charset="0"/>
                <a:cs typeface="Courier New" panose="02070309020205020404" pitchFamily="49" charset="0"/>
              </a:rPr>
              <a:t> socket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303336"/>
                </a:solidFill>
                <a:latin typeface="inherit"/>
                <a:ea typeface="Times New Roman" panose="02020603050405020304" pitchFamily="18" charset="0"/>
                <a:cs typeface="Courier New" panose="02070309020205020404" pitchFamily="49" charset="0"/>
              </a:rPr>
              <a:t>ip</a:t>
            </a:r>
            <a:r>
              <a:rPr lang="en-US" dirty="0">
                <a:solidFill>
                  <a:srgbClr val="303336"/>
                </a:solidFill>
                <a:latin typeface="inherit"/>
                <a:ea typeface="Times New Roman" panose="02020603050405020304" pitchFamily="18" charset="0"/>
                <a:cs typeface="Courier New" panose="02070309020205020404" pitchFamily="49" charset="0"/>
              </a:rPr>
              <a:t> = </a:t>
            </a:r>
            <a:r>
              <a:rPr lang="en-US" dirty="0">
                <a:solidFill>
                  <a:srgbClr val="7D2727"/>
                </a:solidFill>
                <a:latin typeface="inherit"/>
                <a:ea typeface="Times New Roman" panose="02020603050405020304" pitchFamily="18" charset="0"/>
                <a:cs typeface="Courier New" panose="02070309020205020404" pitchFamily="49" charset="0"/>
              </a:rPr>
              <a:t>'127.0.0.1'</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port = </a:t>
            </a:r>
            <a:r>
              <a:rPr lang="en-US" dirty="0">
                <a:solidFill>
                  <a:srgbClr val="7D2727"/>
                </a:solidFill>
                <a:latin typeface="inherit"/>
                <a:ea typeface="Times New Roman" panose="02020603050405020304" pitchFamily="18" charset="0"/>
                <a:cs typeface="Courier New" panose="02070309020205020404" pitchFamily="49" charset="0"/>
              </a:rPr>
              <a:t>80</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conn = </a:t>
            </a:r>
            <a:r>
              <a:rPr lang="en-US" dirty="0" err="1">
                <a:solidFill>
                  <a:srgbClr val="303336"/>
                </a:solidFill>
                <a:latin typeface="inherit"/>
                <a:ea typeface="Times New Roman" panose="02020603050405020304" pitchFamily="18" charset="0"/>
                <a:cs typeface="Courier New" panose="02070309020205020404" pitchFamily="49" charset="0"/>
              </a:rPr>
              <a:t>socket.socket</a:t>
            </a:r>
            <a:r>
              <a:rPr lang="en-US" dirty="0">
                <a:solidFill>
                  <a:srgbClr val="303336"/>
                </a:solidFill>
                <a:latin typeface="inherit"/>
                <a:ea typeface="Times New Roman" panose="02020603050405020304" pitchFamily="18" charset="0"/>
                <a:cs typeface="Courier New" panose="02070309020205020404" pitchFamily="49" charset="0"/>
              </a:rPr>
              <a:t>(</a:t>
            </a:r>
            <a:r>
              <a:rPr lang="en-US" dirty="0" err="1">
                <a:solidFill>
                  <a:srgbClr val="303336"/>
                </a:solidFill>
                <a:latin typeface="inherit"/>
                <a:ea typeface="Times New Roman" panose="02020603050405020304" pitchFamily="18" charset="0"/>
                <a:cs typeface="Courier New" panose="02070309020205020404" pitchFamily="49" charset="0"/>
              </a:rPr>
              <a:t>socket.AF_INET</a:t>
            </a: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socket.SOCK_STREAM</a:t>
            </a:r>
            <a:r>
              <a:rPr lang="en-US" dirty="0">
                <a:solidFill>
                  <a:srgbClr val="303336"/>
                </a:solidFill>
                <a:latin typeface="inherit"/>
                <a:ea typeface="Times New Roman" panose="02020603050405020304" pitchFamily="18" charset="0"/>
                <a:cs typeface="Courier New" panose="020703090202050204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303336"/>
                </a:solidFill>
                <a:latin typeface="inherit"/>
                <a:ea typeface="Times New Roman" panose="02020603050405020304" pitchFamily="18" charset="0"/>
                <a:cs typeface="Courier New" panose="02070309020205020404" pitchFamily="49" charset="0"/>
              </a:rPr>
              <a:t>conn.connect</a:t>
            </a:r>
            <a:r>
              <a:rPr lang="en-US" dirty="0">
                <a:solidFill>
                  <a:srgbClr val="303336"/>
                </a:solidFill>
                <a:latin typeface="inherit"/>
                <a:ea typeface="Times New Roman" panose="02020603050405020304" pitchFamily="18" charset="0"/>
                <a:cs typeface="Courier New" panose="02070309020205020404" pitchFamily="49" charset="0"/>
              </a:rPr>
              <a:t>((</a:t>
            </a:r>
            <a:r>
              <a:rPr lang="en-US" dirty="0" err="1">
                <a:solidFill>
                  <a:srgbClr val="303336"/>
                </a:solidFill>
                <a:latin typeface="inherit"/>
                <a:ea typeface="Times New Roman" panose="02020603050405020304" pitchFamily="18" charset="0"/>
                <a:cs typeface="Courier New" panose="02070309020205020404" pitchFamily="49" charset="0"/>
              </a:rPr>
              <a:t>ip</a:t>
            </a:r>
            <a:r>
              <a:rPr lang="en-US" dirty="0">
                <a:solidFill>
                  <a:srgbClr val="303336"/>
                </a:solidFill>
                <a:latin typeface="inherit"/>
                <a:ea typeface="Times New Roman" panose="02020603050405020304" pitchFamily="18" charset="0"/>
                <a:cs typeface="Courier New" panose="02070309020205020404" pitchFamily="49" charset="0"/>
              </a:rPr>
              <a:t>, port))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101094"/>
                </a:solidFill>
                <a:latin typeface="inherit"/>
                <a:ea typeface="Times New Roman" panose="02020603050405020304" pitchFamily="18" charset="0"/>
                <a:cs typeface="Courier New" panose="02070309020205020404" pitchFamily="49" charset="0"/>
              </a:rPr>
              <a:t>while</a:t>
            </a: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101094"/>
                </a:solidFill>
                <a:latin typeface="inherit"/>
                <a:ea typeface="Times New Roman" panose="02020603050405020304" pitchFamily="18" charset="0"/>
                <a:cs typeface="Courier New" panose="02070309020205020404" pitchFamily="49" charset="0"/>
              </a:rPr>
              <a:t>True</a:t>
            </a:r>
            <a:r>
              <a:rPr lang="en-US" dirty="0">
                <a:solidFill>
                  <a:srgbClr val="303336"/>
                </a:solidFill>
                <a:latin typeface="inherit"/>
                <a:ea typeface="Times New Roman" panose="02020603050405020304" pitchFamily="18" charset="0"/>
                <a:cs typeface="Courier New" panose="020703090202050204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101094"/>
                </a:solidFill>
                <a:latin typeface="inherit"/>
                <a:ea typeface="Times New Roman" panose="02020603050405020304" pitchFamily="18" charset="0"/>
                <a:cs typeface="Courier New" panose="02070309020205020404" pitchFamily="49" charset="0"/>
              </a:rPr>
              <a:t>try</a:t>
            </a:r>
            <a:r>
              <a:rPr lang="en-US" dirty="0">
                <a:solidFill>
                  <a:srgbClr val="303336"/>
                </a:solidFill>
                <a:latin typeface="inherit"/>
                <a:ea typeface="Times New Roman" panose="02020603050405020304" pitchFamily="18" charset="0"/>
                <a:cs typeface="Courier New" panose="020703090202050204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ready_to_read</a:t>
            </a: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ready_to_write</a:t>
            </a: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in_error</a:t>
            </a:r>
            <a:r>
              <a:rPr lang="en-US" dirty="0">
                <a:solidFill>
                  <a:srgbClr val="303336"/>
                </a:solidFill>
                <a:latin typeface="inherit"/>
                <a:ea typeface="Times New Roman" panose="02020603050405020304" pitchFamily="18" charset="0"/>
                <a:cs typeface="Courier New" panose="02070309020205020404" pitchFamily="49" charset="0"/>
              </a:rPr>
              <a:t> =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select.select</a:t>
            </a:r>
            <a:r>
              <a:rPr lang="en-US" dirty="0">
                <a:solidFill>
                  <a:srgbClr val="303336"/>
                </a:solidFill>
                <a:latin typeface="inherit"/>
                <a:ea typeface="Times New Roman" panose="02020603050405020304" pitchFamily="18" charset="0"/>
                <a:cs typeface="Courier New" panose="02070309020205020404" pitchFamily="49" charset="0"/>
              </a:rPr>
              <a:t>([conn,], [conn,], [], </a:t>
            </a:r>
            <a:r>
              <a:rPr lang="en-US" dirty="0">
                <a:solidFill>
                  <a:srgbClr val="7D2727"/>
                </a:solidFill>
                <a:latin typeface="inherit"/>
                <a:ea typeface="Times New Roman" panose="02020603050405020304" pitchFamily="18" charset="0"/>
                <a:cs typeface="Courier New" panose="02070309020205020404" pitchFamily="49" charset="0"/>
              </a:rPr>
              <a:t>5</a:t>
            </a:r>
            <a:r>
              <a:rPr lang="en-US" dirty="0">
                <a:solidFill>
                  <a:srgbClr val="303336"/>
                </a:solidFill>
                <a:latin typeface="inherit"/>
                <a:ea typeface="Times New Roman" panose="02020603050405020304" pitchFamily="18" charset="0"/>
                <a:cs typeface="Courier New" panose="020703090202050204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101094"/>
                </a:solidFill>
                <a:latin typeface="inherit"/>
                <a:ea typeface="Times New Roman" panose="02020603050405020304" pitchFamily="18" charset="0"/>
                <a:cs typeface="Courier New" panose="02070309020205020404" pitchFamily="49" charset="0"/>
              </a:rPr>
              <a:t>except</a:t>
            </a: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select.error</a:t>
            </a:r>
            <a:r>
              <a:rPr lang="en-US" dirty="0">
                <a:solidFill>
                  <a:srgbClr val="303336"/>
                </a:solidFill>
                <a:latin typeface="inherit"/>
                <a:ea typeface="Times New Roman" panose="02020603050405020304" pitchFamily="18" charset="0"/>
                <a:cs typeface="Courier New" panose="020703090202050204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conn.shutdown</a:t>
            </a:r>
            <a:r>
              <a:rPr lang="en-US" dirty="0">
                <a:solidFill>
                  <a:srgbClr val="303336"/>
                </a:solidFill>
                <a:latin typeface="inherit"/>
                <a:ea typeface="Times New Roman" panose="02020603050405020304" pitchFamily="18" charset="0"/>
                <a:cs typeface="Courier New" panose="02070309020205020404" pitchFamily="49" charset="0"/>
              </a:rPr>
              <a:t>(</a:t>
            </a:r>
            <a:r>
              <a:rPr lang="en-US" dirty="0">
                <a:solidFill>
                  <a:srgbClr val="7D2727"/>
                </a:solidFill>
                <a:latin typeface="inherit"/>
                <a:ea typeface="Times New Roman" panose="02020603050405020304" pitchFamily="18" charset="0"/>
                <a:cs typeface="Courier New" panose="02070309020205020404" pitchFamily="49" charset="0"/>
              </a:rPr>
              <a:t>2</a:t>
            </a: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858C93"/>
                </a:solidFill>
                <a:latin typeface="inherit"/>
                <a:ea typeface="Times New Roman" panose="02020603050405020304" pitchFamily="18" charset="0"/>
                <a:cs typeface="Courier New" panose="02070309020205020404" pitchFamily="49" charset="0"/>
              </a:rPr>
              <a:t># 0 = done receiving, 1 = done sending, 2 = both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conn.close</a:t>
            </a:r>
            <a:r>
              <a:rPr lang="en-US" dirty="0">
                <a:solidFill>
                  <a:srgbClr val="303336"/>
                </a:solidFill>
                <a:latin typeface="inherit"/>
                <a:ea typeface="Times New Roman" panose="02020603050405020304" pitchFamily="18" charset="0"/>
                <a:cs typeface="Courier New" panose="020703090202050204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858C93"/>
                </a:solidFill>
                <a:latin typeface="inherit"/>
                <a:ea typeface="Times New Roman" panose="02020603050405020304" pitchFamily="18" charset="0"/>
                <a:cs typeface="Courier New" panose="02070309020205020404" pitchFamily="49" charset="0"/>
              </a:rPr>
              <a:t># connection error event here, maybe reconnect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101094"/>
                </a:solidFill>
                <a:latin typeface="inherit"/>
                <a:ea typeface="Times New Roman" panose="02020603050405020304" pitchFamily="18" charset="0"/>
                <a:cs typeface="Courier New" panose="02070309020205020404" pitchFamily="49" charset="0"/>
              </a:rPr>
              <a:t>print</a:t>
            </a: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7D2727"/>
                </a:solidFill>
                <a:latin typeface="inherit"/>
                <a:ea typeface="Times New Roman" panose="02020603050405020304" pitchFamily="18" charset="0"/>
                <a:cs typeface="Courier New" panose="02070309020205020404" pitchFamily="49" charset="0"/>
              </a:rPr>
              <a:t>'connection error'</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101094"/>
                </a:solidFill>
                <a:latin typeface="inherit"/>
                <a:ea typeface="Times New Roman" panose="02020603050405020304" pitchFamily="18" charset="0"/>
                <a:cs typeface="Courier New" panose="02070309020205020404" pitchFamily="49" charset="0"/>
              </a:rPr>
              <a:t>break</a:t>
            </a: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101094"/>
                </a:solidFill>
                <a:latin typeface="inherit"/>
                <a:ea typeface="Times New Roman" panose="02020603050405020304" pitchFamily="18" charset="0"/>
                <a:cs typeface="Courier New" panose="02070309020205020404" pitchFamily="49" charset="0"/>
              </a:rPr>
              <a:t>if</a:t>
            </a: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len</a:t>
            </a:r>
            <a:r>
              <a:rPr lang="en-US" dirty="0">
                <a:solidFill>
                  <a:srgbClr val="303336"/>
                </a:solidFill>
                <a:latin typeface="inherit"/>
                <a:ea typeface="Times New Roman" panose="02020603050405020304" pitchFamily="18" charset="0"/>
                <a:cs typeface="Courier New" panose="02070309020205020404" pitchFamily="49" charset="0"/>
              </a:rPr>
              <a:t>(</a:t>
            </a:r>
            <a:r>
              <a:rPr lang="en-US" dirty="0" err="1">
                <a:solidFill>
                  <a:srgbClr val="303336"/>
                </a:solidFill>
                <a:latin typeface="inherit"/>
                <a:ea typeface="Times New Roman" panose="02020603050405020304" pitchFamily="18" charset="0"/>
                <a:cs typeface="Courier New" panose="02070309020205020404" pitchFamily="49" charset="0"/>
              </a:rPr>
              <a:t>ready_to_read</a:t>
            </a:r>
            <a:r>
              <a:rPr lang="en-US" dirty="0">
                <a:solidFill>
                  <a:srgbClr val="303336"/>
                </a:solidFill>
                <a:latin typeface="inherit"/>
                <a:ea typeface="Times New Roman" panose="02020603050405020304" pitchFamily="18" charset="0"/>
                <a:cs typeface="Courier New" panose="02070309020205020404" pitchFamily="49" charset="0"/>
              </a:rPr>
              <a:t>) &gt; </a:t>
            </a:r>
            <a:r>
              <a:rPr lang="en-US" dirty="0">
                <a:solidFill>
                  <a:srgbClr val="7D2727"/>
                </a:solidFill>
                <a:latin typeface="inherit"/>
                <a:ea typeface="Times New Roman" panose="02020603050405020304" pitchFamily="18" charset="0"/>
                <a:cs typeface="Courier New" panose="02070309020205020404" pitchFamily="49" charset="0"/>
              </a:rPr>
              <a:t>0</a:t>
            </a:r>
            <a:r>
              <a:rPr lang="en-US" dirty="0">
                <a:solidFill>
                  <a:srgbClr val="303336"/>
                </a:solidFill>
                <a:latin typeface="inherit"/>
                <a:ea typeface="Times New Roman" panose="02020603050405020304" pitchFamily="18" charset="0"/>
                <a:cs typeface="Courier New" panose="020703090202050204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recv</a:t>
            </a:r>
            <a:r>
              <a:rPr lang="en-US" dirty="0">
                <a:solidFill>
                  <a:srgbClr val="303336"/>
                </a:solidFill>
                <a:latin typeface="inherit"/>
                <a:ea typeface="Times New Roman" panose="02020603050405020304" pitchFamily="18" charset="0"/>
                <a:cs typeface="Courier New" panose="02070309020205020404" pitchFamily="49" charset="0"/>
              </a:rPr>
              <a:t> = </a:t>
            </a:r>
            <a:r>
              <a:rPr lang="en-US" dirty="0" err="1">
                <a:solidFill>
                  <a:srgbClr val="303336"/>
                </a:solidFill>
                <a:latin typeface="inherit"/>
                <a:ea typeface="Times New Roman" panose="02020603050405020304" pitchFamily="18" charset="0"/>
                <a:cs typeface="Courier New" panose="02070309020205020404" pitchFamily="49" charset="0"/>
              </a:rPr>
              <a:t>conn.recv</a:t>
            </a:r>
            <a:r>
              <a:rPr lang="en-US" dirty="0">
                <a:solidFill>
                  <a:srgbClr val="303336"/>
                </a:solidFill>
                <a:latin typeface="inherit"/>
                <a:ea typeface="Times New Roman" panose="02020603050405020304" pitchFamily="18" charset="0"/>
                <a:cs typeface="Courier New" panose="02070309020205020404" pitchFamily="49" charset="0"/>
              </a:rPr>
              <a:t>(</a:t>
            </a:r>
            <a:r>
              <a:rPr lang="en-US" dirty="0">
                <a:solidFill>
                  <a:srgbClr val="7D2727"/>
                </a:solidFill>
                <a:latin typeface="inherit"/>
                <a:ea typeface="Times New Roman" panose="02020603050405020304" pitchFamily="18" charset="0"/>
                <a:cs typeface="Courier New" panose="02070309020205020404" pitchFamily="49" charset="0"/>
              </a:rPr>
              <a:t>2048</a:t>
            </a:r>
            <a:r>
              <a:rPr lang="en-US" dirty="0">
                <a:solidFill>
                  <a:srgbClr val="303336"/>
                </a:solidFill>
                <a:latin typeface="inherit"/>
                <a:ea typeface="Times New Roman" panose="02020603050405020304" pitchFamily="18" charset="0"/>
                <a:cs typeface="Courier New" panose="020703090202050204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858C93"/>
                </a:solidFill>
                <a:latin typeface="inherit"/>
                <a:ea typeface="Times New Roman" panose="02020603050405020304" pitchFamily="18" charset="0"/>
                <a:cs typeface="Courier New" panose="02070309020205020404" pitchFamily="49" charset="0"/>
              </a:rPr>
              <a:t># do stuff with received data</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101094"/>
                </a:solidFill>
                <a:latin typeface="inherit"/>
                <a:ea typeface="Times New Roman" panose="02020603050405020304" pitchFamily="18" charset="0"/>
                <a:cs typeface="Courier New" panose="02070309020205020404" pitchFamily="49" charset="0"/>
              </a:rPr>
              <a:t>print</a:t>
            </a: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7D2727"/>
                </a:solidFill>
                <a:latin typeface="inherit"/>
                <a:ea typeface="Times New Roman" panose="02020603050405020304" pitchFamily="18" charset="0"/>
                <a:cs typeface="Courier New" panose="02070309020205020404" pitchFamily="49" charset="0"/>
              </a:rPr>
              <a:t>'received:'</a:t>
            </a: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recv</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101094"/>
                </a:solidFill>
                <a:latin typeface="inherit"/>
                <a:ea typeface="Times New Roman" panose="02020603050405020304" pitchFamily="18" charset="0"/>
                <a:cs typeface="Courier New" panose="02070309020205020404" pitchFamily="49" charset="0"/>
              </a:rPr>
              <a:t>if</a:t>
            </a: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len</a:t>
            </a:r>
            <a:r>
              <a:rPr lang="en-US" dirty="0">
                <a:solidFill>
                  <a:srgbClr val="303336"/>
                </a:solidFill>
                <a:latin typeface="inherit"/>
                <a:ea typeface="Times New Roman" panose="02020603050405020304" pitchFamily="18" charset="0"/>
                <a:cs typeface="Courier New" panose="02070309020205020404" pitchFamily="49" charset="0"/>
              </a:rPr>
              <a:t>(</a:t>
            </a:r>
            <a:r>
              <a:rPr lang="en-US" dirty="0" err="1">
                <a:solidFill>
                  <a:srgbClr val="303336"/>
                </a:solidFill>
                <a:latin typeface="inherit"/>
                <a:ea typeface="Times New Roman" panose="02020603050405020304" pitchFamily="18" charset="0"/>
                <a:cs typeface="Courier New" panose="02070309020205020404" pitchFamily="49" charset="0"/>
              </a:rPr>
              <a:t>ready_to_write</a:t>
            </a:r>
            <a:r>
              <a:rPr lang="en-US" dirty="0">
                <a:solidFill>
                  <a:srgbClr val="303336"/>
                </a:solidFill>
                <a:latin typeface="inherit"/>
                <a:ea typeface="Times New Roman" panose="02020603050405020304" pitchFamily="18" charset="0"/>
                <a:cs typeface="Courier New" panose="02070309020205020404" pitchFamily="49" charset="0"/>
              </a:rPr>
              <a:t>) &gt; </a:t>
            </a:r>
            <a:r>
              <a:rPr lang="en-US" dirty="0">
                <a:solidFill>
                  <a:srgbClr val="7D2727"/>
                </a:solidFill>
                <a:latin typeface="inherit"/>
                <a:ea typeface="Times New Roman" panose="02020603050405020304" pitchFamily="18" charset="0"/>
                <a:cs typeface="Courier New" panose="02070309020205020404" pitchFamily="49" charset="0"/>
              </a:rPr>
              <a:t>0</a:t>
            </a:r>
            <a:r>
              <a:rPr lang="en-US" dirty="0">
                <a:solidFill>
                  <a:srgbClr val="303336"/>
                </a:solidFill>
                <a:latin typeface="inherit"/>
                <a:ea typeface="Times New Roman" panose="02020603050405020304" pitchFamily="18" charset="0"/>
                <a:cs typeface="Courier New" panose="02070309020205020404" pitchFamily="49"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a:solidFill>
                  <a:srgbClr val="858C93"/>
                </a:solidFill>
                <a:latin typeface="inherit"/>
                <a:ea typeface="Times New Roman" panose="02020603050405020304" pitchFamily="18" charset="0"/>
                <a:cs typeface="Courier New" panose="02070309020205020404" pitchFamily="49" charset="0"/>
              </a:rPr>
              <a:t># connection established, send some stuff</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303336"/>
                </a:solidFill>
                <a:latin typeface="inherit"/>
                <a:ea typeface="Times New Roman" panose="02020603050405020304" pitchFamily="18" charset="0"/>
                <a:cs typeface="Courier New" panose="02070309020205020404" pitchFamily="49" charset="0"/>
              </a:rPr>
              <a:t>        </a:t>
            </a:r>
            <a:r>
              <a:rPr lang="en-US" dirty="0" err="1">
                <a:solidFill>
                  <a:srgbClr val="303336"/>
                </a:solidFill>
                <a:latin typeface="inherit"/>
                <a:ea typeface="Times New Roman" panose="02020603050405020304" pitchFamily="18" charset="0"/>
                <a:cs typeface="Courier New" panose="02070309020205020404" pitchFamily="49" charset="0"/>
              </a:rPr>
              <a:t>conn.send</a:t>
            </a:r>
            <a:r>
              <a:rPr lang="en-US" dirty="0">
                <a:solidFill>
                  <a:srgbClr val="303336"/>
                </a:solidFill>
                <a:latin typeface="inherit"/>
                <a:ea typeface="Times New Roman" panose="02020603050405020304" pitchFamily="18" charset="0"/>
                <a:cs typeface="Courier New" panose="02070309020205020404" pitchFamily="49" charset="0"/>
              </a:rPr>
              <a:t>(</a:t>
            </a:r>
            <a:r>
              <a:rPr lang="en-US" dirty="0">
                <a:solidFill>
                  <a:srgbClr val="7D2727"/>
                </a:solidFill>
                <a:latin typeface="inherit"/>
                <a:ea typeface="Times New Roman" panose="02020603050405020304" pitchFamily="18" charset="0"/>
                <a:cs typeface="Courier New" panose="02070309020205020404" pitchFamily="49" charset="0"/>
              </a:rPr>
              <a:t>'some stuff'</a:t>
            </a:r>
            <a:r>
              <a:rPr lang="en-US" dirty="0">
                <a:solidFill>
                  <a:srgbClr val="303336"/>
                </a:solidFill>
                <a:latin typeface="inherit"/>
                <a:ea typeface="Times New Roman" panose="02020603050405020304" pitchFamily="18" charset="0"/>
                <a:cs typeface="Courier New" panose="02070309020205020404" pitchFamily="49"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89674081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p:txBody>
          <a:bodyPr/>
          <a:lstStyle/>
          <a:p>
            <a:r>
              <a:rPr lang="en-US" dirty="0"/>
              <a:t>Exercise: Intermediate </a:t>
            </a:r>
            <a:r>
              <a:rPr lang="en-US" dirty="0" err="1"/>
              <a:t>Fuzzer</a:t>
            </a:r>
            <a:r>
              <a:rPr lang="en-US" dirty="0"/>
              <a:t>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838200" y="1804087"/>
            <a:ext cx="10515600" cy="480626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i="1" dirty="0"/>
              <a:t>Variable commands for future use</a:t>
            </a:r>
          </a:p>
          <a:p>
            <a:r>
              <a:rPr lang="en-US" i="1" dirty="0"/>
              <a:t>This one is a bit easier to accomplish.  We can do this by adding an </a:t>
            </a:r>
            <a:r>
              <a:rPr lang="en-US" i="1" dirty="0">
                <a:latin typeface="Consolas" panose="020B0609020204030204" pitchFamily="49" charset="0"/>
              </a:rPr>
              <a:t>input() </a:t>
            </a:r>
            <a:r>
              <a:rPr lang="en-US" i="1" dirty="0"/>
              <a:t>or </a:t>
            </a:r>
            <a:r>
              <a:rPr lang="en-US" i="1" dirty="0" err="1">
                <a:latin typeface="Consolas" panose="020B0609020204030204" pitchFamily="49" charset="0"/>
              </a:rPr>
              <a:t>raw_input</a:t>
            </a:r>
            <a:r>
              <a:rPr lang="en-US" i="1" dirty="0">
                <a:latin typeface="Consolas" panose="020B0609020204030204" pitchFamily="49" charset="0"/>
              </a:rPr>
              <a:t>() </a:t>
            </a:r>
            <a:r>
              <a:rPr lang="en-US" i="1" dirty="0"/>
              <a:t>for commands.  For example:</a:t>
            </a:r>
          </a:p>
          <a:p>
            <a:r>
              <a:rPr lang="en-US" i="1" dirty="0">
                <a:latin typeface="Consolas" panose="020B0609020204030204" pitchFamily="49" charset="0"/>
              </a:rPr>
              <a:t>	command=</a:t>
            </a:r>
            <a:r>
              <a:rPr lang="en-US" i="1" dirty="0" err="1">
                <a:latin typeface="Consolas" panose="020B0609020204030204" pitchFamily="49" charset="0"/>
              </a:rPr>
              <a:t>raw_input</a:t>
            </a:r>
            <a:r>
              <a:rPr lang="en-US" i="1" dirty="0">
                <a:latin typeface="Consolas" panose="020B0609020204030204" pitchFamily="49" charset="0"/>
              </a:rPr>
              <a:t>(“What command do you wish to fuzz: “)</a:t>
            </a:r>
            <a:br>
              <a:rPr lang="en-US" i="1" dirty="0">
                <a:latin typeface="Consolas" panose="020B0609020204030204" pitchFamily="49" charset="0"/>
              </a:rPr>
            </a:br>
            <a:r>
              <a:rPr lang="en-US" i="1" dirty="0">
                <a:latin typeface="Consolas" panose="020B0609020204030204" pitchFamily="49" charset="0"/>
              </a:rPr>
              <a:t>	</a:t>
            </a:r>
            <a:r>
              <a:rPr lang="en-US" i="1" dirty="0" err="1">
                <a:latin typeface="Consolas" panose="020B0609020204030204" pitchFamily="49" charset="0"/>
              </a:rPr>
              <a:t>buf</a:t>
            </a:r>
            <a:r>
              <a:rPr lang="en-US" i="1" dirty="0">
                <a:latin typeface="Consolas" panose="020B0609020204030204" pitchFamily="49" charset="0"/>
              </a:rPr>
              <a:t> = command + “ “ + char * size</a:t>
            </a:r>
          </a:p>
          <a:p>
            <a:r>
              <a:rPr lang="en-US" sz="2600" b="1" i="1" dirty="0"/>
              <a:t>Automate the ability to identify commands, fuzz them, report back…</a:t>
            </a:r>
          </a:p>
          <a:p>
            <a:r>
              <a:rPr lang="en-US" i="1" dirty="0"/>
              <a:t>This is a far more tedious challenge.  To do this, you’ll have to first identify a good way of detecting a crash (socket timeout or similar) and then add a loop to iterate through reading the menu, picking a command, and fuzzing that command.  To fully automate this would likely take longer than we have in the classroom.  A solid goal would be to first manually inspect the menu, and then program the </a:t>
            </a:r>
            <a:r>
              <a:rPr lang="en-US" i="1" dirty="0" err="1"/>
              <a:t>fuzzer</a:t>
            </a:r>
            <a:r>
              <a:rPr lang="en-US" i="1" dirty="0"/>
              <a:t> in a loop including the two challenges listed above, with the addition of a loop that iterates the commands (upon socket failure of the current command or a timeout after a specific number of fuzzing attempts).</a:t>
            </a:r>
          </a:p>
        </p:txBody>
      </p:sp>
    </p:spTree>
    <p:extLst>
      <p:ext uri="{BB962C8B-B14F-4D97-AF65-F5344CB8AC3E}">
        <p14:creationId xmlns:p14="http://schemas.microsoft.com/office/powerpoint/2010/main" xmlns="" val="410113056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4B5ECF-5869-425E-889B-9498A4DA4A05}"/>
              </a:ext>
            </a:extLst>
          </p:cNvPr>
          <p:cNvSpPr>
            <a:spLocks noGrp="1"/>
          </p:cNvSpPr>
          <p:nvPr>
            <p:ph type="title"/>
          </p:nvPr>
        </p:nvSpPr>
        <p:spPr/>
        <p:txBody>
          <a:bodyPr/>
          <a:lstStyle/>
          <a:p>
            <a:r>
              <a:rPr lang="en-US" dirty="0"/>
              <a:t>Exercise: Intermediate </a:t>
            </a:r>
            <a:r>
              <a:rPr lang="en-US" dirty="0" err="1"/>
              <a:t>Fuzzer</a:t>
            </a:r>
            <a:r>
              <a:rPr lang="en-US" dirty="0"/>
              <a:t> </a:t>
            </a:r>
            <a:r>
              <a:rPr lang="en-US" baseline="0" dirty="0"/>
              <a:t>(Solutions)</a:t>
            </a:r>
            <a:endParaRPr lang="en-US" dirty="0"/>
          </a:p>
        </p:txBody>
      </p:sp>
      <p:sp>
        <p:nvSpPr>
          <p:cNvPr id="5" name="Content Placeholder 2">
            <a:extLst>
              <a:ext uri="{FF2B5EF4-FFF2-40B4-BE49-F238E27FC236}">
                <a16:creationId xmlns:a16="http://schemas.microsoft.com/office/drawing/2014/main" xmlns="" id="{86843936-A5A1-40AB-89FB-9E11502A3E85}"/>
              </a:ext>
            </a:extLst>
          </p:cNvPr>
          <p:cNvSpPr txBox="1">
            <a:spLocks/>
          </p:cNvSpPr>
          <p:nvPr/>
        </p:nvSpPr>
        <p:spPr>
          <a:xfrm>
            <a:off x="838200" y="1804087"/>
            <a:ext cx="10515600" cy="4806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Arial" panose="020B0604020202020204" pitchFamily="34" charset="0"/>
                <a:cs typeface="Arial" panose="020B0604020202020204" pitchFamily="34" charset="0"/>
              </a:rPr>
              <a:t>Allow for use of custom strings generated 3rd part software or sources</a:t>
            </a:r>
          </a:p>
          <a:p>
            <a:r>
              <a:rPr lang="en-US" i="1" dirty="0">
                <a:latin typeface="Arial" panose="020B0604020202020204" pitchFamily="34" charset="0"/>
                <a:cs typeface="Arial" panose="020B0604020202020204" pitchFamily="34" charset="0"/>
              </a:rPr>
              <a:t>This is an incredibly easy part of the challenge.  There are two simple ways of accomplishing this.</a:t>
            </a:r>
          </a:p>
          <a:p>
            <a:pPr marL="171450" indent="-171450">
              <a:buFont typeface="Arial" panose="020B0604020202020204" pitchFamily="34" charset="0"/>
              <a:buChar char="•"/>
            </a:pPr>
            <a:r>
              <a:rPr lang="en-US" i="1" dirty="0">
                <a:latin typeface="Arial" panose="020B0604020202020204" pitchFamily="34" charset="0"/>
                <a:cs typeface="Arial" panose="020B0604020202020204" pitchFamily="34" charset="0"/>
              </a:rPr>
              <a:t>Cut and paste into user input.  Create a </a:t>
            </a:r>
            <a:r>
              <a:rPr lang="en-US" i="1" dirty="0" err="1">
                <a:latin typeface="Consolas" panose="020B0609020204030204" pitchFamily="49" charset="0"/>
                <a:cs typeface="Times New Roman" panose="02020603050405020304" pitchFamily="18" charset="0"/>
              </a:rPr>
              <a:t>raw_input</a:t>
            </a:r>
            <a:r>
              <a:rPr lang="en-US" i="1" dirty="0">
                <a:latin typeface="Consolas" panose="020B0609020204030204" pitchFamily="49" charset="0"/>
                <a:cs typeface="Times New Roman" panose="02020603050405020304" pitchFamily="18" charset="0"/>
              </a:rPr>
              <a:t>() </a:t>
            </a:r>
            <a:r>
              <a:rPr lang="en-US" i="1" dirty="0">
                <a:latin typeface="Arial" panose="020B0604020202020204" pitchFamily="34" charset="0"/>
                <a:cs typeface="Arial" panose="020B0604020202020204" pitchFamily="34" charset="0"/>
              </a:rPr>
              <a:t>or </a:t>
            </a:r>
            <a:r>
              <a:rPr lang="en-US" i="1" dirty="0">
                <a:latin typeface="Consolas" panose="020B0609020204030204" pitchFamily="49" charset="0"/>
                <a:cs typeface="Times New Roman" panose="02020603050405020304" pitchFamily="18" charset="0"/>
              </a:rPr>
              <a:t>input() </a:t>
            </a:r>
            <a:r>
              <a:rPr lang="en-US" i="1" dirty="0">
                <a:latin typeface="Arial" panose="020B0604020202020204" pitchFamily="34" charset="0"/>
                <a:cs typeface="Arial" panose="020B0604020202020204" pitchFamily="34" charset="0"/>
              </a:rPr>
              <a:t>for a custom buffer string:</a:t>
            </a:r>
          </a:p>
          <a:p>
            <a:pPr marL="628650" lvl="1" indent="-171450"/>
            <a:r>
              <a:rPr lang="en-US" i="1" dirty="0">
                <a:latin typeface="Consolas" panose="020B0609020204030204" pitchFamily="49" charset="0"/>
                <a:cs typeface="Times New Roman" panose="02020603050405020304" pitchFamily="18" charset="0"/>
              </a:rPr>
              <a:t>bufstring=</a:t>
            </a:r>
            <a:r>
              <a:rPr lang="en-US" i="1" dirty="0" err="1">
                <a:latin typeface="Consolas" panose="020B0609020204030204" pitchFamily="49" charset="0"/>
                <a:cs typeface="Times New Roman" panose="02020603050405020304" pitchFamily="18" charset="0"/>
              </a:rPr>
              <a:t>raw_input</a:t>
            </a:r>
            <a:r>
              <a:rPr lang="en-US" i="1" dirty="0">
                <a:latin typeface="Consolas" panose="020B0609020204030204" pitchFamily="49" charset="0"/>
                <a:cs typeface="Times New Roman" panose="02020603050405020304" pitchFamily="18" charset="0"/>
              </a:rPr>
              <a:t>(“Input custom string here: “)</a:t>
            </a:r>
          </a:p>
          <a:p>
            <a:pPr marL="171450" indent="-171450">
              <a:buFont typeface="Arial" panose="020B0604020202020204" pitchFamily="34" charset="0"/>
              <a:buChar char="•"/>
            </a:pPr>
            <a:r>
              <a:rPr lang="en-US" i="1" dirty="0">
                <a:latin typeface="Arial" panose="020B0604020202020204" pitchFamily="34" charset="0"/>
                <a:cs typeface="Arial" panose="020B0604020202020204" pitchFamily="34" charset="0"/>
              </a:rPr>
              <a:t>Read from a file.</a:t>
            </a:r>
          </a:p>
          <a:p>
            <a:pPr marL="628650" lvl="1" indent="-171450"/>
            <a:r>
              <a:rPr lang="en-US" i="1" dirty="0">
                <a:latin typeface="Consolas" panose="020B0609020204030204" pitchFamily="49" charset="0"/>
                <a:cs typeface="Times New Roman" panose="02020603050405020304" pitchFamily="18" charset="0"/>
              </a:rPr>
              <a:t>with open(‘somefile.txt’, ‘r’) as </a:t>
            </a:r>
            <a:r>
              <a:rPr lang="en-US" i="1" dirty="0" err="1">
                <a:latin typeface="Consolas" panose="020B0609020204030204" pitchFamily="49" charset="0"/>
                <a:cs typeface="Times New Roman" panose="02020603050405020304" pitchFamily="18" charset="0"/>
              </a:rPr>
              <a:t>stringfile</a:t>
            </a:r>
            <a:r>
              <a:rPr lang="en-US" i="1" dirty="0">
                <a:latin typeface="Consolas" panose="020B0609020204030204" pitchFamily="49" charset="0"/>
                <a:cs typeface="Times New Roman" panose="02020603050405020304" pitchFamily="18" charset="0"/>
              </a:rPr>
              <a:t>:</a:t>
            </a:r>
          </a:p>
          <a:p>
            <a:pPr marL="640080" lvl="1" indent="0">
              <a:buNone/>
            </a:pPr>
            <a:r>
              <a:rPr lang="en-US" i="1" dirty="0">
                <a:latin typeface="Consolas" panose="020B0609020204030204" pitchFamily="49" charset="0"/>
                <a:cs typeface="Times New Roman" panose="02020603050405020304" pitchFamily="18" charset="0"/>
              </a:rPr>
              <a:t>bufstring=</a:t>
            </a:r>
            <a:r>
              <a:rPr lang="en-US" i="1" dirty="0" err="1">
                <a:latin typeface="Consolas" panose="020B0609020204030204" pitchFamily="49" charset="0"/>
                <a:cs typeface="Times New Roman" panose="02020603050405020304" pitchFamily="18" charset="0"/>
              </a:rPr>
              <a:t>stringfile.read</a:t>
            </a:r>
            <a:r>
              <a:rPr lang="en-US" i="1" dirty="0">
                <a:latin typeface="Consolas" panose="020B0609020204030204" pitchFamily="49" charset="0"/>
                <a:cs typeface="Times New Roman" panose="02020603050405020304" pitchFamily="18" charset="0"/>
              </a:rPr>
              <a:t>().replace(‘\n’, ‘’)</a:t>
            </a:r>
          </a:p>
        </p:txBody>
      </p:sp>
    </p:spTree>
    <p:extLst>
      <p:ext uri="{BB962C8B-B14F-4D97-AF65-F5344CB8AC3E}">
        <p14:creationId xmlns:p14="http://schemas.microsoft.com/office/powerpoint/2010/main" xmlns="" val="214321978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3942"/>
            <a:ext cx="10515600" cy="660486"/>
          </a:xfrm>
        </p:spPr>
        <p:txBody>
          <a:bodyPr>
            <a:noAutofit/>
          </a:bodyPr>
          <a:lstStyle/>
          <a:p>
            <a:r>
              <a:rPr lang="en-US" dirty="0"/>
              <a:t>Debrief</a:t>
            </a:r>
          </a:p>
        </p:txBody>
      </p:sp>
      <p:sp>
        <p:nvSpPr>
          <p:cNvPr id="4" name="Chord 3">
            <a:extLst>
              <a:ext uri="{FF2B5EF4-FFF2-40B4-BE49-F238E27FC236}">
                <a16:creationId xmlns:a16="http://schemas.microsoft.com/office/drawing/2014/main" xmlns="" id="{79CC0974-090F-4308-ADC0-A60BEF4D1F0C}"/>
              </a:ext>
            </a:extLst>
          </p:cNvPr>
          <p:cNvSpPr/>
          <p:nvPr/>
        </p:nvSpPr>
        <p:spPr>
          <a:xfrm rot="1360145">
            <a:off x="8935628" y="1155523"/>
            <a:ext cx="4740086" cy="4558311"/>
          </a:xfrm>
          <a:prstGeom prst="chord">
            <a:avLst/>
          </a:prstGeom>
          <a:solidFill>
            <a:srgbClr val="9D1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xmlns="" id="{91EE9579-801E-44DB-A372-3C25104FF7CA}"/>
              </a:ext>
            </a:extLst>
          </p:cNvPr>
          <p:cNvSpPr/>
          <p:nvPr/>
        </p:nvSpPr>
        <p:spPr>
          <a:xfrm flipH="1">
            <a:off x="10771975" y="2684346"/>
            <a:ext cx="1246179" cy="1232311"/>
          </a:xfrm>
          <a:prstGeom prst="ellipse">
            <a:avLst/>
          </a:prstGeom>
          <a:solidFill>
            <a:srgbClr val="6A1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Head with Gears">
            <a:extLst>
              <a:ext uri="{FF2B5EF4-FFF2-40B4-BE49-F238E27FC236}">
                <a16:creationId xmlns:a16="http://schemas.microsoft.com/office/drawing/2014/main" xmlns="" id="{CBC36DA1-F9C6-48CE-83FB-06CD70224689}"/>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flipH="1">
            <a:off x="10314555" y="2530040"/>
            <a:ext cx="2078490" cy="2182952"/>
          </a:xfrm>
          <a:prstGeom prst="rect">
            <a:avLst/>
          </a:prstGeom>
        </p:spPr>
      </p:pic>
      <p:sp>
        <p:nvSpPr>
          <p:cNvPr id="23" name="Speech Bubble: Rectangle with Corners Rounded 22">
            <a:extLst>
              <a:ext uri="{FF2B5EF4-FFF2-40B4-BE49-F238E27FC236}">
                <a16:creationId xmlns:a16="http://schemas.microsoft.com/office/drawing/2014/main" xmlns="" id="{D338D3B6-4A26-4BFE-B15A-8592A6ACF6B1}"/>
              </a:ext>
            </a:extLst>
          </p:cNvPr>
          <p:cNvSpPr/>
          <p:nvPr/>
        </p:nvSpPr>
        <p:spPr>
          <a:xfrm>
            <a:off x="9352121" y="2605091"/>
            <a:ext cx="1000753" cy="823910"/>
          </a:xfrm>
          <a:prstGeom prst="wedgeRoundRectCallout">
            <a:avLst>
              <a:gd name="adj1" fmla="val 59396"/>
              <a:gd name="adj2" fmla="val 10508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4">
            <a:extLst>
              <a:ext uri="{FF2B5EF4-FFF2-40B4-BE49-F238E27FC236}">
                <a16:creationId xmlns:a16="http://schemas.microsoft.com/office/drawing/2014/main" xmlns="" id="{ED330A61-482D-4579-8AF3-CCADCF91B85A}"/>
              </a:ext>
            </a:extLst>
          </p:cNvPr>
          <p:cNvSpPr txBox="1">
            <a:spLocks/>
          </p:cNvSpPr>
          <p:nvPr/>
        </p:nvSpPr>
        <p:spPr>
          <a:xfrm>
            <a:off x="838199" y="2054511"/>
            <a:ext cx="7402117" cy="47979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charset="0"/>
              <a:buNone/>
              <a:defRPr sz="24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accent1">
                    <a:lumMod val="50000"/>
                  </a:schemeClr>
                </a:solidFill>
              </a:rPr>
              <a:t>Specific Questions</a:t>
            </a:r>
          </a:p>
          <a:p>
            <a:pPr marL="342900" lvl="0" indent="-342900">
              <a:buFont typeface="Arial" panose="020B0604020202020204" pitchFamily="34" charset="0"/>
              <a:buChar char="•"/>
            </a:pPr>
            <a:r>
              <a:rPr lang="en-US" dirty="0"/>
              <a:t>Were you able to “manually fuzz” any of the commands?</a:t>
            </a:r>
          </a:p>
          <a:p>
            <a:pPr marL="342900" lvl="0" indent="-342900">
              <a:buFont typeface="Arial" panose="020B0604020202020204" pitchFamily="34" charset="0"/>
              <a:buChar char="•"/>
            </a:pPr>
            <a:r>
              <a:rPr lang="en-US" dirty="0"/>
              <a:t>What increment did your </a:t>
            </a:r>
            <a:r>
              <a:rPr lang="en-US" dirty="0" err="1"/>
              <a:t>fuzzer</a:t>
            </a:r>
            <a:r>
              <a:rPr lang="en-US" dirty="0"/>
              <a:t> count by in the challenge?</a:t>
            </a:r>
          </a:p>
          <a:p>
            <a:pPr marL="342900" lvl="0" indent="-342900">
              <a:buFont typeface="Arial" panose="020B0604020202020204" pitchFamily="34" charset="0"/>
              <a:buChar char="•"/>
            </a:pPr>
            <a:r>
              <a:rPr lang="en-US" dirty="0"/>
              <a:t>Did a crash occur?</a:t>
            </a:r>
          </a:p>
          <a:p>
            <a:pPr marL="342900" indent="-342900">
              <a:buFont typeface="Arial" panose="020B0604020202020204" pitchFamily="34" charset="0"/>
              <a:buChar char="•"/>
            </a:pPr>
            <a:r>
              <a:rPr lang="en-US" dirty="0"/>
              <a:t>Did you capture the string that crashed the command?</a:t>
            </a:r>
          </a:p>
          <a:p>
            <a:pPr marL="342900" lvl="0" indent="-342900">
              <a:buFont typeface="Arial" panose="020B0604020202020204" pitchFamily="34" charset="0"/>
              <a:buChar char="•"/>
            </a:pPr>
            <a:endParaRPr lang="en-US" dirty="0"/>
          </a:p>
        </p:txBody>
      </p:sp>
    </p:spTree>
    <p:extLst>
      <p:ext uri="{BB962C8B-B14F-4D97-AF65-F5344CB8AC3E}">
        <p14:creationId xmlns:p14="http://schemas.microsoft.com/office/powerpoint/2010/main" xmlns="" val="668314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C5541-7B11-4EE2-B521-318FFBF108B1}"/>
              </a:ext>
            </a:extLst>
          </p:cNvPr>
          <p:cNvSpPr>
            <a:spLocks noGrp="1"/>
          </p:cNvSpPr>
          <p:nvPr>
            <p:ph type="title"/>
          </p:nvPr>
        </p:nvSpPr>
        <p:spPr>
          <a:xfrm>
            <a:off x="838200" y="1143601"/>
            <a:ext cx="10515600" cy="660486"/>
          </a:xfrm>
        </p:spPr>
        <p:txBody>
          <a:bodyPr/>
          <a:lstStyle/>
          <a:p>
            <a:r>
              <a:rPr lang="en-US" dirty="0"/>
              <a:t>Lesson Summary</a:t>
            </a:r>
          </a:p>
        </p:txBody>
      </p:sp>
      <p:sp>
        <p:nvSpPr>
          <p:cNvPr id="4" name="Content Placeholder 3">
            <a:extLst>
              <a:ext uri="{FF2B5EF4-FFF2-40B4-BE49-F238E27FC236}">
                <a16:creationId xmlns:a16="http://schemas.microsoft.com/office/drawing/2014/main" xmlns="" id="{9887202B-A7AD-444D-8251-E56DD74BC42B}"/>
              </a:ext>
            </a:extLst>
          </p:cNvPr>
          <p:cNvSpPr>
            <a:spLocks noGrp="1"/>
          </p:cNvSpPr>
          <p:nvPr>
            <p:ph idx="1"/>
          </p:nvPr>
        </p:nvSpPr>
        <p:spPr>
          <a:xfrm>
            <a:off x="838200" y="1804087"/>
            <a:ext cx="10515600" cy="4621765"/>
          </a:xfrm>
        </p:spPr>
        <p:txBody>
          <a:bodyPr>
            <a:normAutofit/>
          </a:bodyPr>
          <a:lstStyle/>
          <a:p>
            <a:r>
              <a:rPr lang="en-US" sz="2600" dirty="0"/>
              <a:t>In this lesson we learned about:</a:t>
            </a:r>
          </a:p>
          <a:p>
            <a:pPr marL="342900" indent="-342900">
              <a:spcAft>
                <a:spcPts val="300"/>
              </a:spcAft>
              <a:buFont typeface="Arial" panose="020B0604020202020204" pitchFamily="34" charset="0"/>
              <a:buChar char="•"/>
            </a:pPr>
            <a:r>
              <a:rPr lang="en-US" sz="2600" dirty="0"/>
              <a:t>Overflowing buffers</a:t>
            </a:r>
          </a:p>
          <a:p>
            <a:pPr marL="1028700" lvl="1" indent="-342900">
              <a:spcAft>
                <a:spcPts val="300"/>
              </a:spcAft>
            </a:pPr>
            <a:r>
              <a:rPr lang="en-US" sz="2600" dirty="0"/>
              <a:t>Manually</a:t>
            </a:r>
          </a:p>
          <a:p>
            <a:pPr marL="1028700" lvl="1" indent="-342900">
              <a:spcAft>
                <a:spcPts val="300"/>
              </a:spcAft>
            </a:pPr>
            <a:r>
              <a:rPr lang="en-US" sz="2600" dirty="0"/>
              <a:t>Simple Python scripts</a:t>
            </a:r>
          </a:p>
          <a:p>
            <a:pPr marL="1028700" lvl="1" indent="-342900">
              <a:spcAft>
                <a:spcPts val="300"/>
              </a:spcAft>
            </a:pPr>
            <a:r>
              <a:rPr lang="en-US" sz="2600" dirty="0"/>
              <a:t>Fuzzers</a:t>
            </a:r>
          </a:p>
          <a:p>
            <a:pPr marL="342900" indent="-342900">
              <a:spcAft>
                <a:spcPts val="300"/>
              </a:spcAft>
              <a:buFont typeface="Arial" panose="020B0604020202020204" pitchFamily="34" charset="0"/>
              <a:buChar char="•"/>
            </a:pPr>
            <a:r>
              <a:rPr lang="en-US" sz="2600" dirty="0"/>
              <a:t>Developing your own fuzzer</a:t>
            </a:r>
          </a:p>
          <a:p>
            <a:pPr marL="1028700" lvl="1" indent="-342900">
              <a:spcAft>
                <a:spcPts val="300"/>
              </a:spcAft>
            </a:pPr>
            <a:r>
              <a:rPr lang="en-US" sz="2600" dirty="0"/>
              <a:t>Create your own simple network fuzzer with Python</a:t>
            </a:r>
          </a:p>
          <a:p>
            <a:pPr marL="1028700" lvl="1" indent="-342900">
              <a:spcAft>
                <a:spcPts val="300"/>
              </a:spcAft>
            </a:pPr>
            <a:r>
              <a:rPr lang="en-US" sz="2600" dirty="0"/>
              <a:t>Improve functionality and flexibility of your fuzzer</a:t>
            </a:r>
          </a:p>
          <a:p>
            <a:pPr marL="342900" indent="-342900">
              <a:spcAft>
                <a:spcPts val="300"/>
              </a:spcAft>
              <a:buFont typeface="Arial" panose="020B0604020202020204" pitchFamily="34" charset="0"/>
              <a:buChar char="•"/>
            </a:pPr>
            <a:r>
              <a:rPr lang="en-US" sz="2600" dirty="0"/>
              <a:t>Prep before conducting buffer overflow exploits</a:t>
            </a:r>
          </a:p>
        </p:txBody>
      </p:sp>
    </p:spTree>
    <p:extLst>
      <p:ext uri="{BB962C8B-B14F-4D97-AF65-F5344CB8AC3E}">
        <p14:creationId xmlns:p14="http://schemas.microsoft.com/office/powerpoint/2010/main" xmlns="" val="1048138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xmlns="" id="{22626F43-0234-48B1-A200-665F91D829AB}"/>
              </a:ext>
            </a:extLst>
          </p:cNvPr>
          <p:cNvSpPr/>
          <p:nvPr/>
        </p:nvSpPr>
        <p:spPr>
          <a:xfrm>
            <a:off x="764058" y="2817341"/>
            <a:ext cx="10759857" cy="1643448"/>
          </a:xfrm>
          <a:prstGeom prst="roundRect">
            <a:avLst>
              <a:gd name="adj" fmla="val 3896"/>
            </a:avLst>
          </a:prstGeom>
          <a:solidFill>
            <a:srgbClr val="0F1E2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00" dirty="0">
                <a:latin typeface="Avenir LT Std 35 Light" panose="020B0402020203020204" pitchFamily="34" charset="0"/>
              </a:rPr>
              <a:t>End of </a:t>
            </a:r>
            <a:r>
              <a:rPr lang="en-US" sz="4000">
                <a:latin typeface="Avenir LT Std 35 Light" panose="020B0402020203020204" pitchFamily="34" charset="0"/>
              </a:rPr>
              <a:t>Module 2, Lesson 13</a:t>
            </a:r>
            <a:endParaRPr lang="en-US" sz="4000" dirty="0">
              <a:latin typeface="Avenir LT Std 35 Light" panose="020B0402020203020204" pitchFamily="34" charset="0"/>
            </a:endParaRPr>
          </a:p>
        </p:txBody>
      </p:sp>
    </p:spTree>
    <p:extLst>
      <p:ext uri="{BB962C8B-B14F-4D97-AF65-F5344CB8AC3E}">
        <p14:creationId xmlns:p14="http://schemas.microsoft.com/office/powerpoint/2010/main" xmlns="" val="312784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C5541-7B11-4EE2-B521-318FFBF108B1}"/>
              </a:ext>
            </a:extLst>
          </p:cNvPr>
          <p:cNvSpPr>
            <a:spLocks noGrp="1"/>
          </p:cNvSpPr>
          <p:nvPr>
            <p:ph type="title"/>
          </p:nvPr>
        </p:nvSpPr>
        <p:spPr/>
        <p:txBody>
          <a:bodyPr/>
          <a:lstStyle/>
          <a:p>
            <a:r>
              <a:rPr lang="en-US" dirty="0"/>
              <a:t>What is Fuzzing</a:t>
            </a:r>
          </a:p>
        </p:txBody>
      </p:sp>
      <p:sp>
        <p:nvSpPr>
          <p:cNvPr id="3" name="Content Placeholder 2">
            <a:extLst>
              <a:ext uri="{FF2B5EF4-FFF2-40B4-BE49-F238E27FC236}">
                <a16:creationId xmlns:a16="http://schemas.microsoft.com/office/drawing/2014/main" xmlns="" id="{0301A816-3C54-4B2A-B487-2C5180F1F292}"/>
              </a:ext>
            </a:extLst>
          </p:cNvPr>
          <p:cNvSpPr>
            <a:spLocks noGrp="1"/>
          </p:cNvSpPr>
          <p:nvPr>
            <p:ph idx="1"/>
          </p:nvPr>
        </p:nvSpPr>
        <p:spPr>
          <a:xfrm>
            <a:off x="838200" y="1804087"/>
            <a:ext cx="4991144" cy="3952747"/>
          </a:xfrm>
        </p:spPr>
        <p:txBody>
          <a:bodyPr/>
          <a:lstStyle/>
          <a:p>
            <a:pPr marL="342900" indent="-342900">
              <a:lnSpc>
                <a:spcPct val="100000"/>
              </a:lnSpc>
              <a:spcBef>
                <a:spcPts val="0"/>
              </a:spcBef>
              <a:buFont typeface="Arial" panose="020B0604020202020204" pitchFamily="34" charset="0"/>
              <a:buChar char="•"/>
            </a:pPr>
            <a:r>
              <a:rPr lang="en-US" dirty="0"/>
              <a:t>Automated testing</a:t>
            </a:r>
          </a:p>
          <a:p>
            <a:pPr marL="342900" indent="-342900">
              <a:lnSpc>
                <a:spcPct val="100000"/>
              </a:lnSpc>
              <a:spcBef>
                <a:spcPts val="0"/>
              </a:spcBef>
              <a:buFont typeface="Arial" panose="020B0604020202020204" pitchFamily="34" charset="0"/>
              <a:buChar char="•"/>
            </a:pPr>
            <a:r>
              <a:rPr lang="en-US" dirty="0"/>
              <a:t>“using malformed/semi-malformed data injection”</a:t>
            </a:r>
          </a:p>
          <a:p>
            <a:pPr marL="342900" indent="-342900">
              <a:lnSpc>
                <a:spcPct val="100000"/>
              </a:lnSpc>
              <a:spcBef>
                <a:spcPts val="0"/>
              </a:spcBef>
              <a:buFont typeface="Arial" panose="020B0604020202020204" pitchFamily="34" charset="0"/>
              <a:buChar char="•"/>
            </a:pPr>
            <a:r>
              <a:rPr lang="en-US" dirty="0"/>
              <a:t>“random bad data”</a:t>
            </a:r>
          </a:p>
          <a:p>
            <a:pPr marL="342900" indent="-342900">
              <a:lnSpc>
                <a:spcPct val="100000"/>
              </a:lnSpc>
              <a:spcBef>
                <a:spcPts val="0"/>
              </a:spcBef>
              <a:buFont typeface="Arial" panose="020B0604020202020204" pitchFamily="34" charset="0"/>
              <a:buChar char="•"/>
            </a:pPr>
            <a:r>
              <a:rPr lang="en-US" dirty="0"/>
              <a:t>“see what breaks”</a:t>
            </a:r>
          </a:p>
          <a:p>
            <a:pPr marL="342900" indent="-342900">
              <a:lnSpc>
                <a:spcPct val="100000"/>
              </a:lnSpc>
              <a:spcBef>
                <a:spcPts val="0"/>
              </a:spcBef>
              <a:buFont typeface="Arial" panose="020B0604020202020204" pitchFamily="34" charset="0"/>
              <a:buChar char="•"/>
            </a:pPr>
            <a:endParaRPr lang="en-US" dirty="0"/>
          </a:p>
        </p:txBody>
      </p:sp>
      <p:grpSp>
        <p:nvGrpSpPr>
          <p:cNvPr id="8" name="Group 7">
            <a:extLst>
              <a:ext uri="{FF2B5EF4-FFF2-40B4-BE49-F238E27FC236}">
                <a16:creationId xmlns:a16="http://schemas.microsoft.com/office/drawing/2014/main" xmlns="" id="{36C92194-65BD-4190-8242-1FFCB5843528}"/>
              </a:ext>
            </a:extLst>
          </p:cNvPr>
          <p:cNvGrpSpPr/>
          <p:nvPr/>
        </p:nvGrpSpPr>
        <p:grpSpPr>
          <a:xfrm>
            <a:off x="5857053" y="1022583"/>
            <a:ext cx="5524456" cy="2137010"/>
            <a:chOff x="6096000" y="1365504"/>
            <a:chExt cx="4962144" cy="2019372"/>
          </a:xfrm>
          <a:effectLst>
            <a:outerShdw blurRad="50800" dist="38100" dir="2700000" algn="tl" rotWithShape="0">
              <a:prstClr val="black">
                <a:alpha val="40000"/>
              </a:prstClr>
            </a:outerShdw>
          </a:effectLst>
        </p:grpSpPr>
        <p:sp>
          <p:nvSpPr>
            <p:cNvPr id="9" name="TextBox 8">
              <a:extLst>
                <a:ext uri="{FF2B5EF4-FFF2-40B4-BE49-F238E27FC236}">
                  <a16:creationId xmlns:a16="http://schemas.microsoft.com/office/drawing/2014/main" xmlns="" id="{F3314899-899A-4040-A280-DD8C239663B6}"/>
                </a:ext>
              </a:extLst>
            </p:cNvPr>
            <p:cNvSpPr txBox="1"/>
            <p:nvPr/>
          </p:nvSpPr>
          <p:spPr>
            <a:xfrm>
              <a:off x="6096000" y="1901623"/>
              <a:ext cx="4962144" cy="1483253"/>
            </a:xfrm>
            <a:prstGeom prst="rect">
              <a:avLst/>
            </a:prstGeom>
            <a:solidFill>
              <a:srgbClr val="F2F1F3"/>
            </a:solidFill>
            <a:ln>
              <a:noFill/>
            </a:ln>
          </p:spPr>
          <p:txBody>
            <a:bodyPr wrap="square" lIns="274320" tIns="91440" rIns="274320" bIns="91440" rtlCol="0">
              <a:spAutoFit/>
            </a:bodyPr>
            <a:lstStyle/>
            <a:p>
              <a:r>
                <a:rPr lang="en-US" i="1" dirty="0"/>
                <a:t>“…a Black Box software testing technique, which basically consists in finding implementation bugs using malformed/semi-malformed data injection in an automated fashion.”</a:t>
              </a:r>
            </a:p>
            <a:p>
              <a:pPr algn="r"/>
              <a:r>
                <a:rPr lang="en-US" i="1" dirty="0"/>
                <a:t> </a:t>
              </a:r>
              <a:r>
                <a:rPr lang="en-US" dirty="0"/>
                <a:t>- https://www.owasp.org/index.php/Fuzzing</a:t>
              </a:r>
            </a:p>
          </p:txBody>
        </p:sp>
        <p:sp>
          <p:nvSpPr>
            <p:cNvPr id="10" name="Rectangle 9">
              <a:extLst>
                <a:ext uri="{FF2B5EF4-FFF2-40B4-BE49-F238E27FC236}">
                  <a16:creationId xmlns:a16="http://schemas.microsoft.com/office/drawing/2014/main" xmlns="" id="{FE296B52-3FFB-42A4-9A66-0EDF2CEB164B}"/>
                </a:ext>
              </a:extLst>
            </p:cNvPr>
            <p:cNvSpPr/>
            <p:nvPr/>
          </p:nvSpPr>
          <p:spPr>
            <a:xfrm>
              <a:off x="6096000" y="1804087"/>
              <a:ext cx="4962144" cy="115696"/>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964B5B94-7DD2-4ED0-8FD0-B72E9F4BBF9F}"/>
                </a:ext>
              </a:extLst>
            </p:cNvPr>
            <p:cNvSpPr/>
            <p:nvPr/>
          </p:nvSpPr>
          <p:spPr>
            <a:xfrm>
              <a:off x="6096000" y="1365504"/>
              <a:ext cx="4962144" cy="438583"/>
            </a:xfrm>
            <a:prstGeom prst="rect">
              <a:avLst/>
            </a:prstGeom>
            <a:solidFill>
              <a:srgbClr val="0F1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Owasp.org </a:t>
              </a:r>
              <a:r>
                <a:rPr lang="en-US" dirty="0"/>
                <a:t>defines fuzzing as:</a:t>
              </a:r>
            </a:p>
          </p:txBody>
        </p:sp>
      </p:grpSp>
      <p:grpSp>
        <p:nvGrpSpPr>
          <p:cNvPr id="12" name="Group 11">
            <a:extLst>
              <a:ext uri="{FF2B5EF4-FFF2-40B4-BE49-F238E27FC236}">
                <a16:creationId xmlns:a16="http://schemas.microsoft.com/office/drawing/2014/main" xmlns="" id="{F3CE1FF1-3484-426D-BEF3-F8CC6BA9A803}"/>
              </a:ext>
            </a:extLst>
          </p:cNvPr>
          <p:cNvGrpSpPr/>
          <p:nvPr/>
        </p:nvGrpSpPr>
        <p:grpSpPr>
          <a:xfrm>
            <a:off x="5857053" y="3429000"/>
            <a:ext cx="5524456" cy="3149495"/>
            <a:chOff x="6096000" y="1365504"/>
            <a:chExt cx="4962144" cy="3578561"/>
          </a:xfrm>
          <a:effectLst>
            <a:outerShdw blurRad="50800" dist="38100" dir="2700000" algn="tl" rotWithShape="0">
              <a:prstClr val="black">
                <a:alpha val="40000"/>
              </a:prstClr>
            </a:outerShdw>
          </a:effectLst>
        </p:grpSpPr>
        <p:sp>
          <p:nvSpPr>
            <p:cNvPr id="13" name="TextBox 12">
              <a:extLst>
                <a:ext uri="{FF2B5EF4-FFF2-40B4-BE49-F238E27FC236}">
                  <a16:creationId xmlns:a16="http://schemas.microsoft.com/office/drawing/2014/main" xmlns="" id="{6CF3D20C-31F8-47EA-ADDE-3FE9646ADFC0}"/>
                </a:ext>
              </a:extLst>
            </p:cNvPr>
            <p:cNvSpPr txBox="1"/>
            <p:nvPr/>
          </p:nvSpPr>
          <p:spPr>
            <a:xfrm>
              <a:off x="6096000" y="1901623"/>
              <a:ext cx="4962144" cy="3042442"/>
            </a:xfrm>
            <a:prstGeom prst="rect">
              <a:avLst/>
            </a:prstGeom>
            <a:solidFill>
              <a:srgbClr val="F2F1F3"/>
            </a:solidFill>
            <a:ln>
              <a:noFill/>
            </a:ln>
          </p:spPr>
          <p:txBody>
            <a:bodyPr wrap="square" lIns="274320" tIns="91440" rIns="274320" bIns="91440" rtlCol="0">
              <a:spAutoFit/>
            </a:bodyPr>
            <a:lstStyle/>
            <a:p>
              <a:r>
                <a:rPr lang="en-US" i="1" dirty="0"/>
                <a:t>“In fuzz testing, you attack a program with random bad data (aka fuzz), then wait to see what breaks. The trick of fuzz testing is that it isn't logical: Rather than attempting to guess what data is likely to provoke a crash (as a human tester might do), an automated fuzz test simply throws as much random gibberish at a program as possible. ” </a:t>
              </a:r>
            </a:p>
            <a:p>
              <a:pPr algn="r"/>
              <a:r>
                <a:rPr lang="en-US" dirty="0"/>
                <a:t>- https://www.ibm.com/developerworks/library/j-fuzztest/index.html</a:t>
              </a:r>
            </a:p>
          </p:txBody>
        </p:sp>
        <p:sp>
          <p:nvSpPr>
            <p:cNvPr id="14" name="Rectangle 13">
              <a:extLst>
                <a:ext uri="{FF2B5EF4-FFF2-40B4-BE49-F238E27FC236}">
                  <a16:creationId xmlns:a16="http://schemas.microsoft.com/office/drawing/2014/main" xmlns="" id="{8E14F959-031B-4B4D-AE45-E2077A3BA88B}"/>
                </a:ext>
              </a:extLst>
            </p:cNvPr>
            <p:cNvSpPr/>
            <p:nvPr/>
          </p:nvSpPr>
          <p:spPr>
            <a:xfrm>
              <a:off x="6096000" y="1804087"/>
              <a:ext cx="4962144" cy="115696"/>
            </a:xfrm>
            <a:prstGeom prst="rect">
              <a:avLst/>
            </a:prstGeom>
            <a:solidFill>
              <a:srgbClr val="9D1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BD9D8F30-8C3F-4715-ACB1-B2A024D9E68C}"/>
                </a:ext>
              </a:extLst>
            </p:cNvPr>
            <p:cNvSpPr/>
            <p:nvPr/>
          </p:nvSpPr>
          <p:spPr>
            <a:xfrm>
              <a:off x="6096000" y="1365504"/>
              <a:ext cx="4962144" cy="438582"/>
            </a:xfrm>
            <a:prstGeom prst="rect">
              <a:avLst/>
            </a:prstGeom>
            <a:solidFill>
              <a:srgbClr val="6A1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IBM’s Elliotte Rusty Harold </a:t>
              </a:r>
              <a:r>
                <a:rPr lang="en-US" dirty="0"/>
                <a:t>defines fuzzing as:</a:t>
              </a:r>
            </a:p>
          </p:txBody>
        </p:sp>
      </p:grpSp>
      <p:sp>
        <p:nvSpPr>
          <p:cNvPr id="16" name="Rectangle 15">
            <a:extLst>
              <a:ext uri="{FF2B5EF4-FFF2-40B4-BE49-F238E27FC236}">
                <a16:creationId xmlns:a16="http://schemas.microsoft.com/office/drawing/2014/main" xmlns="" id="{183F0EBD-13EE-4135-86FB-918D568B6E45}"/>
              </a:ext>
            </a:extLst>
          </p:cNvPr>
          <p:cNvSpPr/>
          <p:nvPr/>
        </p:nvSpPr>
        <p:spPr>
          <a:xfrm>
            <a:off x="1092525" y="4214747"/>
            <a:ext cx="4048125" cy="1809750"/>
          </a:xfrm>
          <a:prstGeom prst="rect">
            <a:avLst/>
          </a:prstGeom>
          <a:solidFill>
            <a:srgbClr val="294C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LT Std 45 Book" panose="020B0502020203020204" pitchFamily="34" charset="0"/>
              </a:rPr>
              <a:t>What are differences in these definitions? What is the difference between black box testing and white box testing?</a:t>
            </a:r>
          </a:p>
        </p:txBody>
      </p:sp>
    </p:spTree>
    <p:extLst>
      <p:ext uri="{BB962C8B-B14F-4D97-AF65-F5344CB8AC3E}">
        <p14:creationId xmlns:p14="http://schemas.microsoft.com/office/powerpoint/2010/main" xmlns="" val="169588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C5541-7B11-4EE2-B521-318FFBF108B1}"/>
              </a:ext>
            </a:extLst>
          </p:cNvPr>
          <p:cNvSpPr>
            <a:spLocks noGrp="1"/>
          </p:cNvSpPr>
          <p:nvPr>
            <p:ph type="title"/>
          </p:nvPr>
        </p:nvSpPr>
        <p:spPr>
          <a:xfrm>
            <a:off x="838200" y="654804"/>
            <a:ext cx="10515600" cy="660486"/>
          </a:xfrm>
        </p:spPr>
        <p:txBody>
          <a:bodyPr/>
          <a:lstStyle/>
          <a:p>
            <a:r>
              <a:rPr lang="en-US" dirty="0"/>
              <a:t>Fuzzing Goals</a:t>
            </a:r>
          </a:p>
        </p:txBody>
      </p:sp>
      <p:sp>
        <p:nvSpPr>
          <p:cNvPr id="3" name="Content Placeholder 2">
            <a:extLst>
              <a:ext uri="{FF2B5EF4-FFF2-40B4-BE49-F238E27FC236}">
                <a16:creationId xmlns:a16="http://schemas.microsoft.com/office/drawing/2014/main" xmlns="" id="{0301A816-3C54-4B2A-B487-2C5180F1F292}"/>
              </a:ext>
            </a:extLst>
          </p:cNvPr>
          <p:cNvSpPr>
            <a:spLocks noGrp="1"/>
          </p:cNvSpPr>
          <p:nvPr>
            <p:ph idx="1"/>
          </p:nvPr>
        </p:nvSpPr>
        <p:spPr>
          <a:xfrm>
            <a:off x="878727" y="1396857"/>
            <a:ext cx="7450626" cy="4359978"/>
          </a:xfrm>
        </p:spPr>
        <p:txBody>
          <a:bodyPr>
            <a:normAutofit/>
          </a:bodyPr>
          <a:lstStyle/>
          <a:p>
            <a:pPr>
              <a:lnSpc>
                <a:spcPct val="100000"/>
              </a:lnSpc>
              <a:spcBef>
                <a:spcPts val="0"/>
              </a:spcBef>
              <a:spcAft>
                <a:spcPts val="1200"/>
              </a:spcAft>
            </a:pPr>
            <a:r>
              <a:rPr lang="en-US" sz="2800" dirty="0"/>
              <a:t>Make stuff fall over…</a:t>
            </a:r>
          </a:p>
          <a:p>
            <a:pPr marL="342900" indent="-342900">
              <a:lnSpc>
                <a:spcPct val="100000"/>
              </a:lnSpc>
              <a:spcBef>
                <a:spcPts val="0"/>
              </a:spcBef>
              <a:buFont typeface="Arial" panose="020B0604020202020204" pitchFamily="34" charset="0"/>
              <a:buChar char="•"/>
            </a:pPr>
            <a:r>
              <a:rPr lang="en-US" sz="2800" dirty="0"/>
              <a:t>Systematically providing inputs with the goal of making bad things happen</a:t>
            </a:r>
          </a:p>
          <a:p>
            <a:pPr marL="342900" indent="-342900">
              <a:lnSpc>
                <a:spcPct val="100000"/>
              </a:lnSpc>
              <a:spcBef>
                <a:spcPts val="0"/>
              </a:spcBef>
              <a:buFont typeface="Arial" panose="020B0604020202020204" pitchFamily="34" charset="0"/>
              <a:buChar char="•"/>
            </a:pPr>
            <a:r>
              <a:rPr lang="en-US" sz="2800" dirty="0"/>
              <a:t>Looking for bad things:</a:t>
            </a:r>
          </a:p>
          <a:p>
            <a:pPr marL="1028700" lvl="1" indent="-342900">
              <a:lnSpc>
                <a:spcPct val="100000"/>
              </a:lnSpc>
              <a:spcBef>
                <a:spcPts val="0"/>
              </a:spcBef>
            </a:pPr>
            <a:r>
              <a:rPr lang="en-US" sz="2800" dirty="0"/>
              <a:t>Crashes</a:t>
            </a:r>
          </a:p>
          <a:p>
            <a:pPr marL="1028700" lvl="1" indent="-342900">
              <a:lnSpc>
                <a:spcPct val="100000"/>
              </a:lnSpc>
              <a:spcBef>
                <a:spcPts val="0"/>
              </a:spcBef>
            </a:pPr>
            <a:r>
              <a:rPr lang="en-US" sz="2800" dirty="0"/>
              <a:t>Hanging</a:t>
            </a:r>
          </a:p>
          <a:p>
            <a:pPr marL="1028700" lvl="1" indent="-342900">
              <a:lnSpc>
                <a:spcPct val="100000"/>
              </a:lnSpc>
              <a:spcBef>
                <a:spcPts val="0"/>
              </a:spcBef>
            </a:pPr>
            <a:r>
              <a:rPr lang="en-US" sz="2800" dirty="0"/>
              <a:t>“Use-after-free” discovery</a:t>
            </a:r>
          </a:p>
          <a:p>
            <a:pPr marL="1028700" lvl="1" indent="-342900">
              <a:lnSpc>
                <a:spcPct val="100000"/>
              </a:lnSpc>
              <a:spcBef>
                <a:spcPts val="0"/>
              </a:spcBef>
            </a:pPr>
            <a:r>
              <a:rPr lang="en-US" sz="2800" dirty="0"/>
              <a:t>Memory leaks</a:t>
            </a:r>
          </a:p>
          <a:p>
            <a:pPr marL="1028700" lvl="1" indent="-342900">
              <a:lnSpc>
                <a:spcPct val="100000"/>
              </a:lnSpc>
              <a:spcBef>
                <a:spcPts val="0"/>
              </a:spcBef>
            </a:pPr>
            <a:r>
              <a:rPr lang="en-US" sz="2800" dirty="0"/>
              <a:t>Unexpected behavior</a:t>
            </a:r>
          </a:p>
        </p:txBody>
      </p:sp>
      <p:sp>
        <p:nvSpPr>
          <p:cNvPr id="4" name="Chord 3">
            <a:extLst>
              <a:ext uri="{FF2B5EF4-FFF2-40B4-BE49-F238E27FC236}">
                <a16:creationId xmlns:a16="http://schemas.microsoft.com/office/drawing/2014/main" xmlns="" id="{31ADDE79-408A-45CA-9CEE-74568F6BA429}"/>
              </a:ext>
            </a:extLst>
          </p:cNvPr>
          <p:cNvSpPr/>
          <p:nvPr/>
        </p:nvSpPr>
        <p:spPr>
          <a:xfrm rot="1360145">
            <a:off x="8935628" y="1155523"/>
            <a:ext cx="4740086" cy="4558311"/>
          </a:xfrm>
          <a:prstGeom prst="chord">
            <a:avLst/>
          </a:prstGeom>
          <a:pattFill prst="dotGrid">
            <a:fgClr>
              <a:srgbClr val="0F1E2A"/>
            </a:fgClr>
            <a:bgClr>
              <a:srgbClr val="294C7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00A9EBC6-624F-49B8-9AE1-FD81820AD299}"/>
              </a:ext>
            </a:extLst>
          </p:cNvPr>
          <p:cNvSpPr/>
          <p:nvPr/>
        </p:nvSpPr>
        <p:spPr>
          <a:xfrm>
            <a:off x="9789273" y="2683371"/>
            <a:ext cx="1524000" cy="10477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Laptop">
            <a:extLst>
              <a:ext uri="{FF2B5EF4-FFF2-40B4-BE49-F238E27FC236}">
                <a16:creationId xmlns:a16="http://schemas.microsoft.com/office/drawing/2014/main" xmlns="" id="{4E011E9E-FED8-4184-A469-A4201D922696}"/>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9408273" y="2181862"/>
            <a:ext cx="2324100" cy="2324100"/>
          </a:xfrm>
          <a:prstGeom prst="rect">
            <a:avLst/>
          </a:prstGeom>
        </p:spPr>
      </p:pic>
      <p:pic>
        <p:nvPicPr>
          <p:cNvPr id="9" name="Graphic 8" descr="Crying Face with No Fill">
            <a:extLst>
              <a:ext uri="{FF2B5EF4-FFF2-40B4-BE49-F238E27FC236}">
                <a16:creationId xmlns:a16="http://schemas.microsoft.com/office/drawing/2014/main" xmlns="" id="{132FA530-BDFC-481E-9727-0C74E85820C1}"/>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10147612" y="2834362"/>
            <a:ext cx="809625" cy="809625"/>
          </a:xfrm>
          <a:prstGeom prst="rect">
            <a:avLst/>
          </a:prstGeom>
        </p:spPr>
      </p:pic>
      <p:pic>
        <p:nvPicPr>
          <p:cNvPr id="10" name="Picture 9">
            <a:extLst>
              <a:ext uri="{FF2B5EF4-FFF2-40B4-BE49-F238E27FC236}">
                <a16:creationId xmlns:a16="http://schemas.microsoft.com/office/drawing/2014/main" xmlns="" id="{99547BF7-DEC8-42E1-98DB-BFBAF22B37B9}"/>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t="63153" b="-1"/>
          <a:stretch/>
        </p:blipFill>
        <p:spPr>
          <a:xfrm>
            <a:off x="8948647" y="4042611"/>
            <a:ext cx="3243353" cy="1693843"/>
          </a:xfrm>
          <a:prstGeom prst="rect">
            <a:avLst/>
          </a:prstGeom>
        </p:spPr>
      </p:pic>
    </p:spTree>
    <p:extLst>
      <p:ext uri="{BB962C8B-B14F-4D97-AF65-F5344CB8AC3E}">
        <p14:creationId xmlns:p14="http://schemas.microsoft.com/office/powerpoint/2010/main" xmlns="" val="4192437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69CB0E-B875-4183-AFCD-4E5B03D3B535}"/>
              </a:ext>
            </a:extLst>
          </p:cNvPr>
          <p:cNvSpPr>
            <a:spLocks noGrp="1"/>
          </p:cNvSpPr>
          <p:nvPr>
            <p:ph type="title"/>
          </p:nvPr>
        </p:nvSpPr>
        <p:spPr>
          <a:xfrm>
            <a:off x="431129" y="583040"/>
            <a:ext cx="10515600" cy="660486"/>
          </a:xfrm>
        </p:spPr>
        <p:txBody>
          <a:bodyPr/>
          <a:lstStyle/>
          <a:p>
            <a:r>
              <a:rPr lang="en-US" dirty="0"/>
              <a:t>Why</a:t>
            </a:r>
            <a:r>
              <a:rPr lang="en-US" baseline="0" dirty="0"/>
              <a:t> Fuzz?</a:t>
            </a:r>
            <a:endParaRPr lang="en-US" dirty="0"/>
          </a:p>
        </p:txBody>
      </p:sp>
      <p:sp>
        <p:nvSpPr>
          <p:cNvPr id="3" name="Content Placeholder 2">
            <a:extLst>
              <a:ext uri="{FF2B5EF4-FFF2-40B4-BE49-F238E27FC236}">
                <a16:creationId xmlns:a16="http://schemas.microsoft.com/office/drawing/2014/main" xmlns="" id="{EFAFAF06-DF3E-47BC-86C4-34FDB7DA1704}"/>
              </a:ext>
            </a:extLst>
          </p:cNvPr>
          <p:cNvSpPr>
            <a:spLocks noGrp="1"/>
          </p:cNvSpPr>
          <p:nvPr>
            <p:ph idx="1"/>
          </p:nvPr>
        </p:nvSpPr>
        <p:spPr>
          <a:xfrm>
            <a:off x="593406" y="1279880"/>
            <a:ext cx="8295100" cy="4677167"/>
          </a:xfrm>
        </p:spPr>
        <p:txBody>
          <a:bodyPr>
            <a:normAutofit/>
          </a:bodyPr>
          <a:lstStyle/>
          <a:p>
            <a:pPr marL="342900" indent="-342900">
              <a:buFont typeface="Arial" panose="020B0604020202020204" pitchFamily="34" charset="0"/>
              <a:buChar char="•"/>
            </a:pPr>
            <a:r>
              <a:rPr lang="en-US" sz="2600" dirty="0"/>
              <a:t>Black box testing</a:t>
            </a:r>
          </a:p>
          <a:p>
            <a:pPr marL="1028700" lvl="1" indent="-342900"/>
            <a:r>
              <a:rPr lang="en-US" sz="2600" dirty="0"/>
              <a:t>Finds bugs</a:t>
            </a:r>
            <a:r>
              <a:rPr lang="en-US" sz="2600" baseline="0" dirty="0"/>
              <a:t> in applications when you don’t have the source code</a:t>
            </a:r>
          </a:p>
          <a:p>
            <a:pPr marL="1028700" lvl="1" indent="-342900"/>
            <a:r>
              <a:rPr lang="en-US" sz="2600" dirty="0"/>
              <a:t>Most fuzzing is done in black box testing, but…</a:t>
            </a:r>
            <a:endParaRPr lang="en-US" sz="2600" baseline="0" dirty="0"/>
          </a:p>
          <a:p>
            <a:pPr marL="342900" indent="-342900">
              <a:buFont typeface="Arial" panose="020B0604020202020204" pitchFamily="34" charset="0"/>
              <a:buChar char="•"/>
            </a:pPr>
            <a:r>
              <a:rPr lang="en-US" sz="2600" baseline="0" dirty="0"/>
              <a:t>White box testing</a:t>
            </a:r>
          </a:p>
          <a:p>
            <a:pPr marL="1028700" lvl="1" indent="-342900"/>
            <a:r>
              <a:rPr lang="en-US" sz="2600" baseline="0" dirty="0"/>
              <a:t>Find bugs faster than just doing code review, cast wider net</a:t>
            </a:r>
          </a:p>
          <a:p>
            <a:pPr marL="342900" indent="-342900">
              <a:buFont typeface="Arial" panose="020B0604020202020204" pitchFamily="34" charset="0"/>
              <a:buChar char="•"/>
            </a:pPr>
            <a:r>
              <a:rPr lang="en-US" sz="2600" dirty="0"/>
              <a:t>Automation</a:t>
            </a:r>
          </a:p>
          <a:p>
            <a:pPr marL="1028700" lvl="1" indent="-342900"/>
            <a:r>
              <a:rPr lang="en-US" sz="2600" dirty="0"/>
              <a:t>Many aspects of fuzzing can be fully automated, freeing developers and analysts to focus on other aspects of the program/system</a:t>
            </a:r>
          </a:p>
        </p:txBody>
      </p:sp>
      <p:sp>
        <p:nvSpPr>
          <p:cNvPr id="4" name="Chord 3">
            <a:extLst>
              <a:ext uri="{FF2B5EF4-FFF2-40B4-BE49-F238E27FC236}">
                <a16:creationId xmlns:a16="http://schemas.microsoft.com/office/drawing/2014/main" xmlns="" id="{EF34FF15-917B-42B7-8C63-8ABBC3716997}"/>
              </a:ext>
            </a:extLst>
          </p:cNvPr>
          <p:cNvSpPr/>
          <p:nvPr/>
        </p:nvSpPr>
        <p:spPr>
          <a:xfrm rot="1360145">
            <a:off x="8935628" y="1155523"/>
            <a:ext cx="4740086" cy="4558311"/>
          </a:xfrm>
          <a:prstGeom prst="chord">
            <a:avLst/>
          </a:prstGeom>
          <a:solidFill>
            <a:srgbClr val="9D1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xmlns="" id="{F9F93E8B-1084-4F6C-8A94-E73F6397CDCD}"/>
              </a:ext>
            </a:extLst>
          </p:cNvPr>
          <p:cNvCxnSpPr/>
          <p:nvPr/>
        </p:nvCxnSpPr>
        <p:spPr>
          <a:xfrm flipH="1">
            <a:off x="11252687" y="1785037"/>
            <a:ext cx="33934" cy="3952747"/>
          </a:xfrm>
          <a:prstGeom prst="line">
            <a:avLst/>
          </a:prstGeom>
          <a:ln w="57150">
            <a:solidFill>
              <a:srgbClr val="6A1522"/>
            </a:solidFill>
            <a:prstDash val="dash"/>
          </a:ln>
        </p:spPr>
        <p:style>
          <a:lnRef idx="1">
            <a:schemeClr val="accent1"/>
          </a:lnRef>
          <a:fillRef idx="0">
            <a:schemeClr val="accent1"/>
          </a:fillRef>
          <a:effectRef idx="0">
            <a:schemeClr val="accent1"/>
          </a:effectRef>
          <a:fontRef idx="minor">
            <a:schemeClr val="tx1"/>
          </a:fontRef>
        </p:style>
      </p:cxnSp>
      <p:pic>
        <p:nvPicPr>
          <p:cNvPr id="6" name="Graphic 5" descr="Bug">
            <a:extLst>
              <a:ext uri="{FF2B5EF4-FFF2-40B4-BE49-F238E27FC236}">
                <a16:creationId xmlns:a16="http://schemas.microsoft.com/office/drawing/2014/main" xmlns="" id="{3154A1F1-FC1D-4A1A-AA85-6D57E77744C6}"/>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9909008" y="2072326"/>
            <a:ext cx="914400" cy="914400"/>
          </a:xfrm>
          <a:prstGeom prst="rect">
            <a:avLst/>
          </a:prstGeom>
        </p:spPr>
      </p:pic>
      <p:pic>
        <p:nvPicPr>
          <p:cNvPr id="7" name="Graphic 6" descr="Bug">
            <a:extLst>
              <a:ext uri="{FF2B5EF4-FFF2-40B4-BE49-F238E27FC236}">
                <a16:creationId xmlns:a16="http://schemas.microsoft.com/office/drawing/2014/main" xmlns="" id="{716A10AB-1A1D-4614-82B9-732ED6BE04F7}"/>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10937708" y="2643826"/>
            <a:ext cx="685800" cy="685800"/>
          </a:xfrm>
          <a:prstGeom prst="rect">
            <a:avLst/>
          </a:prstGeom>
        </p:spPr>
      </p:pic>
      <p:pic>
        <p:nvPicPr>
          <p:cNvPr id="8" name="Graphic 7" descr="Bug">
            <a:extLst>
              <a:ext uri="{FF2B5EF4-FFF2-40B4-BE49-F238E27FC236}">
                <a16:creationId xmlns:a16="http://schemas.microsoft.com/office/drawing/2014/main" xmlns="" id="{16A9851C-E795-415B-A45C-6FFDE24A2E7C}"/>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9909008" y="3458251"/>
            <a:ext cx="914400" cy="914400"/>
          </a:xfrm>
          <a:prstGeom prst="rect">
            <a:avLst/>
          </a:prstGeom>
        </p:spPr>
      </p:pic>
      <p:pic>
        <p:nvPicPr>
          <p:cNvPr id="9" name="Graphic 8" descr="Bug">
            <a:extLst>
              <a:ext uri="{FF2B5EF4-FFF2-40B4-BE49-F238E27FC236}">
                <a16:creationId xmlns:a16="http://schemas.microsoft.com/office/drawing/2014/main" xmlns="" id="{FE6B45BA-9883-4328-98C2-29A0BD0D9F6F}"/>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10912795" y="4071205"/>
            <a:ext cx="685800" cy="685800"/>
          </a:xfrm>
          <a:prstGeom prst="rect">
            <a:avLst/>
          </a:prstGeom>
        </p:spPr>
      </p:pic>
      <p:pic>
        <p:nvPicPr>
          <p:cNvPr id="10" name="Graphic 9" descr="Bug">
            <a:extLst>
              <a:ext uri="{FF2B5EF4-FFF2-40B4-BE49-F238E27FC236}">
                <a16:creationId xmlns:a16="http://schemas.microsoft.com/office/drawing/2014/main" xmlns="" id="{E7432F2A-DFD6-4407-8ACA-6CECC1271E60}"/>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10946729" y="1386526"/>
            <a:ext cx="685800" cy="685800"/>
          </a:xfrm>
          <a:prstGeom prst="rect">
            <a:avLst/>
          </a:prstGeom>
        </p:spPr>
      </p:pic>
      <p:cxnSp>
        <p:nvCxnSpPr>
          <p:cNvPr id="13" name="Straight Connector 12">
            <a:extLst>
              <a:ext uri="{FF2B5EF4-FFF2-40B4-BE49-F238E27FC236}">
                <a16:creationId xmlns:a16="http://schemas.microsoft.com/office/drawing/2014/main" xmlns="" id="{5300C170-ECF6-4BFB-A9D7-9AC7E3AC21A6}"/>
              </a:ext>
            </a:extLst>
          </p:cNvPr>
          <p:cNvCxnSpPr>
            <a:cxnSpLocks/>
          </p:cNvCxnSpPr>
          <p:nvPr/>
        </p:nvCxnSpPr>
        <p:spPr>
          <a:xfrm>
            <a:off x="10355254" y="2487091"/>
            <a:ext cx="0" cy="2999309"/>
          </a:xfrm>
          <a:prstGeom prst="line">
            <a:avLst/>
          </a:prstGeom>
          <a:ln w="57150">
            <a:solidFill>
              <a:srgbClr val="6A152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82653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54952</TotalTime>
  <Words>11331</Words>
  <Application>Microsoft Office PowerPoint</Application>
  <PresentationFormat>Custom</PresentationFormat>
  <Paragraphs>1244</Paragraphs>
  <Slides>65</Slides>
  <Notes>65</Notes>
  <HiddenSlides>15</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Cyber Threat Emulation (CTE)</vt:lpstr>
      <vt:lpstr>Course Objectives</vt:lpstr>
      <vt:lpstr>Course Objectives (Continued)</vt:lpstr>
      <vt:lpstr>Module 2: Threat Emulation (Objectives)</vt:lpstr>
      <vt:lpstr>Module 2 – Lesson 13:  Fuzzing (Objectives)</vt:lpstr>
      <vt:lpstr>Lesson Overview</vt:lpstr>
      <vt:lpstr>What is Fuzzing</vt:lpstr>
      <vt:lpstr>Fuzzing Goals</vt:lpstr>
      <vt:lpstr>Why Fuzz?</vt:lpstr>
      <vt:lpstr>Basic Fuzzing Vectors</vt:lpstr>
      <vt:lpstr>Basic Fuzzing Vectors – Improved</vt:lpstr>
      <vt:lpstr>OWASP Fuzz Vectors</vt:lpstr>
      <vt:lpstr>Fuzzing categories</vt:lpstr>
      <vt:lpstr>Generation Fuzzing</vt:lpstr>
      <vt:lpstr>Mutation Fuzzing</vt:lpstr>
      <vt:lpstr>Other Types of Fuzzers</vt:lpstr>
      <vt:lpstr>Catching the Results</vt:lpstr>
      <vt:lpstr>Let’s find a buffer overflow: Initial Setup</vt:lpstr>
      <vt:lpstr>Important Files and Directories</vt:lpstr>
      <vt:lpstr>“Character Server”</vt:lpstr>
      <vt:lpstr>What type of file is this anyways?</vt:lpstr>
      <vt:lpstr>Setting up something to fuzz</vt:lpstr>
      <vt:lpstr>Running the server to be tested</vt:lpstr>
      <vt:lpstr>Determining server network behavior</vt:lpstr>
      <vt:lpstr>What’s happening on that port?</vt:lpstr>
      <vt:lpstr>Digging deeper with Amap</vt:lpstr>
      <vt:lpstr>Let’s connect and find more</vt:lpstr>
      <vt:lpstr>It accepts input</vt:lpstr>
      <vt:lpstr>Can we overflow the buffer?</vt:lpstr>
      <vt:lpstr>Python to the rescue</vt:lpstr>
      <vt:lpstr>Does it work?</vt:lpstr>
      <vt:lpstr>We can definitely do it this time</vt:lpstr>
      <vt:lpstr>It fell over</vt:lpstr>
      <vt:lpstr>Catching the results, a better way</vt:lpstr>
      <vt:lpstr>Attaching or opening the process</vt:lpstr>
      <vt:lpstr>Now, let’s try again with the debugger </vt:lpstr>
      <vt:lpstr>Why’d we just do that?</vt:lpstr>
      <vt:lpstr>An example of 3rd party fuzzer</vt:lpstr>
      <vt:lpstr>SPIKE Commands</vt:lpstr>
      <vt:lpstr>SPIKE Scripts</vt:lpstr>
      <vt:lpstr>Capturing SPIKE Results</vt:lpstr>
      <vt:lpstr>Launching a Script in SPIKE</vt:lpstr>
      <vt:lpstr>Exercise: Simple Fuzzer</vt:lpstr>
      <vt:lpstr>Exercise: Simple Fuzzer (Solutions)</vt:lpstr>
      <vt:lpstr>Exercise: Simple Fuzzer (Solutions)</vt:lpstr>
      <vt:lpstr>Exercise: Simple Fuzzer (Solutions)</vt:lpstr>
      <vt:lpstr>Exercise: Simple Fuzzer (Solutions)</vt:lpstr>
      <vt:lpstr>Exercise: Simple Fuzzer (Solutions)</vt:lpstr>
      <vt:lpstr>Debrief</vt:lpstr>
      <vt:lpstr>Exercise: SPIKE</vt:lpstr>
      <vt:lpstr>Exercise: SPIKE (Solutions)</vt:lpstr>
      <vt:lpstr>Exercise: SPIKE (Solutions)</vt:lpstr>
      <vt:lpstr>Exercise: SPIKE (Solutions)</vt:lpstr>
      <vt:lpstr>Debrief</vt:lpstr>
      <vt:lpstr>Debrief Solutions</vt:lpstr>
      <vt:lpstr>Debrief Solutions</vt:lpstr>
      <vt:lpstr>Debrief Solutions</vt:lpstr>
      <vt:lpstr>Exercise: Intermediate Fuzzer (BONUS)</vt:lpstr>
      <vt:lpstr>Exercise: Intermediate Fuzzer (Solutions)</vt:lpstr>
      <vt:lpstr>Exercise: Intermediate Fuzzer (Solutions)</vt:lpstr>
      <vt:lpstr>Exercise: Intermediate Fuzzer (Solutions)</vt:lpstr>
      <vt:lpstr>Exercise: Intermediate Fuzzer (Solutions)</vt:lpstr>
      <vt:lpstr>Debrief</vt:lpstr>
      <vt:lpstr>Lesson Summary</vt:lpstr>
      <vt:lpstr>Slide 65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Windows Scripting</dc:title>
  <dc:creator>david</dc:creator>
  <cp:lastModifiedBy>Student</cp:lastModifiedBy>
  <cp:revision>805</cp:revision>
  <cp:lastPrinted>2018-10-30T16:17:03Z</cp:lastPrinted>
  <dcterms:created xsi:type="dcterms:W3CDTF">2016-04-29T17:34:27Z</dcterms:created>
  <dcterms:modified xsi:type="dcterms:W3CDTF">2019-05-06T15:49:52Z</dcterms:modified>
</cp:coreProperties>
</file>